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49"/>
  </p:notesMasterIdLst>
  <p:sldIdLst>
    <p:sldId id="352" r:id="rId2"/>
    <p:sldId id="448" r:id="rId3"/>
    <p:sldId id="449" r:id="rId4"/>
    <p:sldId id="451" r:id="rId5"/>
    <p:sldId id="452" r:id="rId6"/>
    <p:sldId id="415" r:id="rId7"/>
    <p:sldId id="456" r:id="rId8"/>
    <p:sldId id="457" r:id="rId9"/>
    <p:sldId id="458" r:id="rId10"/>
    <p:sldId id="459" r:id="rId11"/>
    <p:sldId id="460" r:id="rId12"/>
    <p:sldId id="418" r:id="rId13"/>
    <p:sldId id="461" r:id="rId14"/>
    <p:sldId id="462" r:id="rId15"/>
    <p:sldId id="463" r:id="rId16"/>
    <p:sldId id="424" r:id="rId17"/>
    <p:sldId id="468" r:id="rId18"/>
    <p:sldId id="469" r:id="rId19"/>
    <p:sldId id="470" r:id="rId20"/>
    <p:sldId id="471" r:id="rId21"/>
    <p:sldId id="467" r:id="rId22"/>
    <p:sldId id="425" r:id="rId23"/>
    <p:sldId id="464" r:id="rId24"/>
    <p:sldId id="465" r:id="rId25"/>
    <p:sldId id="466" r:id="rId26"/>
    <p:sldId id="472" r:id="rId27"/>
    <p:sldId id="473" r:id="rId28"/>
    <p:sldId id="474" r:id="rId29"/>
    <p:sldId id="475" r:id="rId30"/>
    <p:sldId id="476" r:id="rId31"/>
    <p:sldId id="477" r:id="rId32"/>
    <p:sldId id="478" r:id="rId33"/>
    <p:sldId id="443" r:id="rId34"/>
    <p:sldId id="479" r:id="rId35"/>
    <p:sldId id="480" r:id="rId36"/>
    <p:sldId id="481" r:id="rId37"/>
    <p:sldId id="482" r:id="rId38"/>
    <p:sldId id="483" r:id="rId39"/>
    <p:sldId id="484" r:id="rId40"/>
    <p:sldId id="485" r:id="rId41"/>
    <p:sldId id="447" r:id="rId42"/>
    <p:sldId id="486" r:id="rId43"/>
    <p:sldId id="454" r:id="rId44"/>
    <p:sldId id="455" r:id="rId45"/>
    <p:sldId id="411" r:id="rId46"/>
    <p:sldId id="489" r:id="rId47"/>
    <p:sldId id="488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6FFFF"/>
    <a:srgbClr val="00FFCC"/>
    <a:srgbClr val="FFCCFF"/>
    <a:srgbClr val="FFFF00"/>
    <a:srgbClr val="FF6699"/>
    <a:srgbClr val="3333FF"/>
    <a:srgbClr val="FF0000"/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58"/>
      </p:cViewPr>
      <p:guideLst>
        <p:guide orient="horz" pos="2115"/>
        <p:guide pos="291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png>
</file>

<file path=ppt/media/image47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05C53923-F2A4-46D7-8F82-A4B723A50B1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b="0"/>
            </a:lvl1pPr>
          </a:lstStyle>
          <a:p>
            <a:endParaRPr lang="zh-CN" altLang="en-US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79393A44-859A-4C38-9DBA-28A64CD7075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en-US" altLang="zh-CN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97EE53A1-EE59-4994-9E45-EBB83CAC0DB0}"/>
              </a:ext>
            </a:extLst>
          </p:cNvPr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A941FBFD-1F47-4BFE-874E-ACB5E81B55CA}"/>
              </a:ext>
            </a:extLst>
          </p:cNvPr>
          <p:cNvSpPr>
            <a:spLocks noGrp="1" noRot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A2B628AC-1CE9-4008-974F-A404FFD1C9B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b="0"/>
            </a:lvl1pPr>
          </a:lstStyle>
          <a:p>
            <a:endParaRPr lang="en-US" altLang="zh-CN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9C39B826-ED64-4B04-81A7-508CA427430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C627DA92-F4DC-4446-973A-EE532846263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E5AF9555-2987-4822-BF7F-DD927FDBD13B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82439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50812812-582A-46DB-BDD9-7A02FD5A633F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70296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50812812-582A-46DB-BDD9-7A02FD5A633F}" type="slidenum">
              <a:rPr lang="zh-CN" altLang="en-US" smtClean="0"/>
              <a:pPr/>
              <a:t>‹#›</a:t>
            </a:fld>
            <a:endParaRPr lang="en-US" altLang="zh-CN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829958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50812812-582A-46DB-BDD9-7A02FD5A633F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399814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50812812-582A-46DB-BDD9-7A02FD5A633F}" type="slidenum">
              <a:rPr lang="zh-CN" altLang="en-US" smtClean="0"/>
              <a:pPr/>
              <a:t>‹#›</a:t>
            </a:fld>
            <a:endParaRPr lang="en-US" altLang="zh-CN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04289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50812812-582A-46DB-BDD9-7A02FD5A633F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083322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E9D5-8583-4B54-872E-F9A873AE941B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9793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C846A-F7F4-4643-A604-F3C95A3CE78A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893348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9E5AE3-6B3F-4100-9944-905A00168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F6C87A0-52EA-48E1-A51B-859B70F986ED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联机映像占位符 3">
            <a:extLst>
              <a:ext uri="{FF2B5EF4-FFF2-40B4-BE49-F238E27FC236}">
                <a16:creationId xmlns:a16="http://schemas.microsoft.com/office/drawing/2014/main" id="{22A0378C-2D66-4206-BF2F-CFF43CD90F85}"/>
              </a:ext>
            </a:extLst>
          </p:cNvPr>
          <p:cNvSpPr>
            <a:spLocks noGrp="1"/>
          </p:cNvSpPr>
          <p:nvPr>
            <p:ph type="clipArt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42674B-137D-43B2-B337-825323A33F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7F73AA9-5F22-4DAC-951B-B0EB5D5E2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C29CF2-E9DD-4660-BC6F-7AC9FCBB4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1D023EBC-8E2E-43B9-A148-9C7268128D48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31667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BE57-A501-42CC-AAE7-4A94B458BF3A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58938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3844AE1F-8289-4CAD-96D7-427D1DB589B6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4719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18706D93-530D-4451-B986-8A96BF642BEB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92105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2A54517D-1588-4182-9810-91F557516FFB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41603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84EB5-85A9-45C8-95F1-3483A78EE966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8278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E76B-7743-466D-89D3-767611C37FFF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85527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518E2-9431-4790-ADD1-FA3C6B8E6D7C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09954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BE1DADD7-1DBE-4B87-839C-C65052EDACC0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9568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" Target="../slides/slide1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0812812-582A-46DB-BDD9-7A02FD5A633F}" type="slidenum">
              <a:rPr lang="zh-CN" altLang="en-US" smtClean="0"/>
              <a:pPr/>
              <a:t>‹#›</a:t>
            </a:fld>
            <a:endParaRPr lang="en-US" altLang="zh-CN"/>
          </a:p>
        </p:txBody>
      </p:sp>
      <p:sp>
        <p:nvSpPr>
          <p:cNvPr id="34" name="Rectangle 7">
            <a:extLst>
              <a:ext uri="{FF2B5EF4-FFF2-40B4-BE49-F238E27FC236}">
                <a16:creationId xmlns:a16="http://schemas.microsoft.com/office/drawing/2014/main" id="{058DE8AC-4213-4A9C-BBFB-3D3D85895EB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" name="Rectangle 8">
            <a:extLst>
              <a:ext uri="{FF2B5EF4-FFF2-40B4-BE49-F238E27FC236}">
                <a16:creationId xmlns:a16="http://schemas.microsoft.com/office/drawing/2014/main" id="{111A313C-B86E-4CE3-955F-C37FB2336B0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" name="Text Box 9">
            <a:extLst>
              <a:ext uri="{FF2B5EF4-FFF2-40B4-BE49-F238E27FC236}">
                <a16:creationId xmlns:a16="http://schemas.microsoft.com/office/drawing/2014/main" id="{EDED3EFB-ABAE-44E2-A402-8DE42742497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508625" y="350838"/>
            <a:ext cx="28797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1800">
                <a:solidFill>
                  <a:srgbClr val="FFFF00"/>
                </a:solidFill>
                <a:ea typeface="微软雅黑" panose="020B0503020204020204" pitchFamily="34" charset="-122"/>
              </a:rPr>
              <a:t>中国的地形</a:t>
            </a:r>
          </a:p>
        </p:txBody>
      </p:sp>
      <p:pic>
        <p:nvPicPr>
          <p:cNvPr id="64" name="Picture 10" descr="j0432678[1]">
            <a:hlinkClick r:id="" action="ppaction://hlinkshowjump?jump=lastslideviewed" highlightClick="1"/>
            <a:extLst>
              <a:ext uri="{FF2B5EF4-FFF2-40B4-BE49-F238E27FC236}">
                <a16:creationId xmlns:a16="http://schemas.microsoft.com/office/drawing/2014/main" id="{2C964AF8-8A87-4481-8BDE-56F2810AA3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115888"/>
            <a:ext cx="6445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" name="Picture 11" descr="j0432680[1]">
            <a:hlinkClick r:id="rId20" action="ppaction://hlinksldjump" highlightClick="1"/>
            <a:extLst>
              <a:ext uri="{FF2B5EF4-FFF2-40B4-BE49-F238E27FC236}">
                <a16:creationId xmlns:a16="http://schemas.microsoft.com/office/drawing/2014/main" id="{8EBEC1E1-2407-482E-946D-4BAFE42638F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15888"/>
            <a:ext cx="6445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" name="Picture 12" descr="卡通图片01">
            <a:extLst>
              <a:ext uri="{FF2B5EF4-FFF2-40B4-BE49-F238E27FC236}">
                <a16:creationId xmlns:a16="http://schemas.microsoft.com/office/drawing/2014/main" id="{DF744676-8577-4F39-8DF1-9AAC90DBFB1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350" y="0"/>
            <a:ext cx="75565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7357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课件封面（2">
            <a:extLst>
              <a:ext uri="{FF2B5EF4-FFF2-40B4-BE49-F238E27FC236}">
                <a16:creationId xmlns:a16="http://schemas.microsoft.com/office/drawing/2014/main" id="{9A497F51-2E49-41CB-BE26-B3893D34E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6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e1182dd53f079c2ca18bb7d2">
            <a:extLst>
              <a:ext uri="{FF2B5EF4-FFF2-40B4-BE49-F238E27FC236}">
                <a16:creationId xmlns:a16="http://schemas.microsoft.com/office/drawing/2014/main" id="{AD015893-9759-47FC-89D8-C128ADC95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692150"/>
            <a:ext cx="9155113" cy="6192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 descr="022 攀登珠峰">
            <a:extLst>
              <a:ext uri="{FF2B5EF4-FFF2-40B4-BE49-F238E27FC236}">
                <a16:creationId xmlns:a16="http://schemas.microsoft.com/office/drawing/2014/main" id="{C53BBD01-CF4D-4056-9777-5EBC17B1D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4076700"/>
            <a:ext cx="2736850" cy="1800225"/>
          </a:xfrm>
          <a:prstGeom prst="rect">
            <a:avLst/>
          </a:prstGeom>
          <a:noFill/>
          <a:ln w="15875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16" name="Text Box 4">
            <a:extLst>
              <a:ext uri="{FF2B5EF4-FFF2-40B4-BE49-F238E27FC236}">
                <a16:creationId xmlns:a16="http://schemas.microsoft.com/office/drawing/2014/main" id="{1E8D2A7C-4BCB-4060-8133-D37D2D10B2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6021388"/>
            <a:ext cx="33845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1960</a:t>
            </a: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年</a:t>
            </a:r>
            <a:r>
              <a:rPr lang="en-US" altLang="zh-CN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5</a:t>
            </a: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月，中国登山队首次从北坡登上珠穆朗玛峰。</a:t>
            </a:r>
          </a:p>
        </p:txBody>
      </p:sp>
      <p:sp>
        <p:nvSpPr>
          <p:cNvPr id="13317" name="Text Box 5">
            <a:extLst>
              <a:ext uri="{FF2B5EF4-FFF2-40B4-BE49-F238E27FC236}">
                <a16:creationId xmlns:a16="http://schemas.microsoft.com/office/drawing/2014/main" id="{B0FF9DE7-E97E-4D0F-B6CA-779C07A50D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7050" y="765175"/>
            <a:ext cx="2266950" cy="2843213"/>
          </a:xfrm>
          <a:prstGeom prst="rect">
            <a:avLst/>
          </a:prstGeom>
          <a:solidFill>
            <a:srgbClr val="FFCC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solidFill>
                  <a:schemeClr val="accent2"/>
                </a:solidFill>
                <a:ea typeface="黑体" panose="02010609060101010101" pitchFamily="49" charset="-122"/>
              </a:rPr>
              <a:t>珠穆朗玛峰</a:t>
            </a:r>
          </a:p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chemeClr val="accent2"/>
                </a:solidFill>
                <a:ea typeface="楷体_GB2312" pitchFamily="49" charset="-122"/>
              </a:rPr>
              <a:t>      喜马拉雅山的主峰，位于中国与尼泊尔的边境，海拔</a:t>
            </a:r>
            <a:r>
              <a:rPr lang="en-US" altLang="zh-CN">
                <a:solidFill>
                  <a:schemeClr val="accent2"/>
                </a:solidFill>
                <a:ea typeface="楷体_GB2312" pitchFamily="49" charset="-122"/>
              </a:rPr>
              <a:t>8844.43</a:t>
            </a:r>
            <a:r>
              <a:rPr lang="zh-CN" altLang="en-US">
                <a:solidFill>
                  <a:schemeClr val="accent2"/>
                </a:solidFill>
                <a:ea typeface="楷体_GB2312" pitchFamily="49" charset="-122"/>
              </a:rPr>
              <a:t>米，是世界第一高峰。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6" grpId="0" autoUpdateAnimBg="0"/>
      <p:bldP spid="13317" grpId="0" animBg="1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图片2">
            <a:extLst>
              <a:ext uri="{FF2B5EF4-FFF2-40B4-BE49-F238E27FC236}">
                <a16:creationId xmlns:a16="http://schemas.microsoft.com/office/drawing/2014/main" id="{CD02EAB1-5875-4F1C-BEEF-A91CFDD54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24"/>
          <a:stretch>
            <a:fillRect/>
          </a:stretch>
        </p:blipFill>
        <p:spPr bwMode="auto">
          <a:xfrm>
            <a:off x="2619375" y="1628775"/>
            <a:ext cx="6138863" cy="504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WordArt 3">
            <a:extLst>
              <a:ext uri="{FF2B5EF4-FFF2-40B4-BE49-F238E27FC236}">
                <a16:creationId xmlns:a16="http://schemas.microsoft.com/office/drawing/2014/main" id="{C13238E9-1E64-4E92-9923-A4F376D5B737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395288" y="908050"/>
            <a:ext cx="9144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 panose="02010600030101010101" pitchFamily="2" charset="-122"/>
              </a:rPr>
              <a:t>活动</a:t>
            </a:r>
          </a:p>
        </p:txBody>
      </p:sp>
      <p:sp>
        <p:nvSpPr>
          <p:cNvPr id="14340" name="Text Box 4">
            <a:extLst>
              <a:ext uri="{FF2B5EF4-FFF2-40B4-BE49-F238E27FC236}">
                <a16:creationId xmlns:a16="http://schemas.microsoft.com/office/drawing/2014/main" id="{59605BD1-834C-4418-92BD-C9134EA9C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2275" y="836613"/>
            <a:ext cx="6840538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/>
              <a:t>        找出祁连山、太行山、武夷山和南岭，说一说它们分别位于哪些省级行政区域单位的交界处。</a:t>
            </a:r>
          </a:p>
        </p:txBody>
      </p:sp>
      <p:grpSp>
        <p:nvGrpSpPr>
          <p:cNvPr id="14341" name="Group 5">
            <a:extLst>
              <a:ext uri="{FF2B5EF4-FFF2-40B4-BE49-F238E27FC236}">
                <a16:creationId xmlns:a16="http://schemas.microsoft.com/office/drawing/2014/main" id="{AEF21CD1-D3CA-43E0-9B0F-07B06C61F47D}"/>
              </a:ext>
            </a:extLst>
          </p:cNvPr>
          <p:cNvGrpSpPr>
            <a:grpSpLocks/>
          </p:cNvGrpSpPr>
          <p:nvPr/>
        </p:nvGrpSpPr>
        <p:grpSpPr bwMode="auto">
          <a:xfrm>
            <a:off x="250825" y="1916113"/>
            <a:ext cx="4752975" cy="1944687"/>
            <a:chOff x="0" y="0"/>
            <a:chExt cx="2994" cy="1225"/>
          </a:xfrm>
        </p:grpSpPr>
        <p:sp>
          <p:nvSpPr>
            <p:cNvPr id="14342" name="Text Box 6">
              <a:extLst>
                <a:ext uri="{FF2B5EF4-FFF2-40B4-BE49-F238E27FC236}">
                  <a16:creationId xmlns:a16="http://schemas.microsoft.com/office/drawing/2014/main" id="{0B01B887-445F-484E-BC5E-E080FBA4DF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1361" cy="518"/>
            </a:xfrm>
            <a:prstGeom prst="rect">
              <a:avLst/>
            </a:prstGeom>
            <a:solidFill>
              <a:srgbClr val="FF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>
                  <a:solidFill>
                    <a:srgbClr val="3333FF"/>
                  </a:solidFill>
                  <a:ea typeface="黑体" panose="02010609060101010101" pitchFamily="49" charset="-122"/>
                </a:rPr>
                <a:t>祁连山：甘肃和青海</a:t>
              </a:r>
            </a:p>
          </p:txBody>
        </p:sp>
        <p:sp>
          <p:nvSpPr>
            <p:cNvPr id="14343" name="Line 7">
              <a:extLst>
                <a:ext uri="{FF2B5EF4-FFF2-40B4-BE49-F238E27FC236}">
                  <a16:creationId xmlns:a16="http://schemas.microsoft.com/office/drawing/2014/main" id="{864D0D29-EC2C-4F28-9D78-0946E1495C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1" y="363"/>
              <a:ext cx="1633" cy="862"/>
            </a:xfrm>
            <a:prstGeom prst="line">
              <a:avLst/>
            </a:prstGeom>
            <a:noFill/>
            <a:ln w="28575">
              <a:solidFill>
                <a:srgbClr val="3333F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344" name="Group 8">
            <a:extLst>
              <a:ext uri="{FF2B5EF4-FFF2-40B4-BE49-F238E27FC236}">
                <a16:creationId xmlns:a16="http://schemas.microsoft.com/office/drawing/2014/main" id="{86D5D3F8-1497-4981-A9DA-A4FEC1E8A44B}"/>
              </a:ext>
            </a:extLst>
          </p:cNvPr>
          <p:cNvGrpSpPr>
            <a:grpSpLocks/>
          </p:cNvGrpSpPr>
          <p:nvPr/>
        </p:nvGrpSpPr>
        <p:grpSpPr bwMode="auto">
          <a:xfrm>
            <a:off x="250825" y="2924175"/>
            <a:ext cx="6192838" cy="1225550"/>
            <a:chOff x="0" y="0"/>
            <a:chExt cx="3901" cy="772"/>
          </a:xfrm>
        </p:grpSpPr>
        <p:sp>
          <p:nvSpPr>
            <p:cNvPr id="14345" name="Text Box 9">
              <a:extLst>
                <a:ext uri="{FF2B5EF4-FFF2-40B4-BE49-F238E27FC236}">
                  <a16:creationId xmlns:a16="http://schemas.microsoft.com/office/drawing/2014/main" id="{A85C1EAA-77FA-49D9-A35D-5A92820F53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1361" cy="518"/>
            </a:xfrm>
            <a:prstGeom prst="rect">
              <a:avLst/>
            </a:prstGeom>
            <a:solidFill>
              <a:srgbClr val="FF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>
                  <a:solidFill>
                    <a:srgbClr val="3333FF"/>
                  </a:solidFill>
                  <a:ea typeface="黑体" panose="02010609060101010101" pitchFamily="49" charset="-122"/>
                </a:rPr>
                <a:t>太行山：河北和山西</a:t>
              </a:r>
            </a:p>
          </p:txBody>
        </p:sp>
        <p:sp>
          <p:nvSpPr>
            <p:cNvPr id="14346" name="Line 10">
              <a:extLst>
                <a:ext uri="{FF2B5EF4-FFF2-40B4-BE49-F238E27FC236}">
                  <a16:creationId xmlns:a16="http://schemas.microsoft.com/office/drawing/2014/main" id="{63B87BD9-6EB6-47A4-AFE1-A026FE6638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1" y="363"/>
              <a:ext cx="2540" cy="409"/>
            </a:xfrm>
            <a:prstGeom prst="line">
              <a:avLst/>
            </a:prstGeom>
            <a:noFill/>
            <a:ln w="28575">
              <a:solidFill>
                <a:srgbClr val="3333F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347" name="Group 11">
            <a:extLst>
              <a:ext uri="{FF2B5EF4-FFF2-40B4-BE49-F238E27FC236}">
                <a16:creationId xmlns:a16="http://schemas.microsoft.com/office/drawing/2014/main" id="{61B9B9CC-A066-466A-AEEA-272D8B31FF04}"/>
              </a:ext>
            </a:extLst>
          </p:cNvPr>
          <p:cNvGrpSpPr>
            <a:grpSpLocks/>
          </p:cNvGrpSpPr>
          <p:nvPr/>
        </p:nvGrpSpPr>
        <p:grpSpPr bwMode="auto">
          <a:xfrm>
            <a:off x="250825" y="3932238"/>
            <a:ext cx="6769100" cy="1512887"/>
            <a:chOff x="0" y="0"/>
            <a:chExt cx="4264" cy="953"/>
          </a:xfrm>
        </p:grpSpPr>
        <p:sp>
          <p:nvSpPr>
            <p:cNvPr id="14348" name="Text Box 12">
              <a:extLst>
                <a:ext uri="{FF2B5EF4-FFF2-40B4-BE49-F238E27FC236}">
                  <a16:creationId xmlns:a16="http://schemas.microsoft.com/office/drawing/2014/main" id="{07A6C751-BC41-4610-B541-B268E22539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1361" cy="518"/>
            </a:xfrm>
            <a:prstGeom prst="rect">
              <a:avLst/>
            </a:prstGeom>
            <a:solidFill>
              <a:srgbClr val="FF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>
                  <a:solidFill>
                    <a:srgbClr val="3333FF"/>
                  </a:solidFill>
                  <a:ea typeface="黑体" panose="02010609060101010101" pitchFamily="49" charset="-122"/>
                </a:rPr>
                <a:t>武夷山：江西和福建</a:t>
              </a:r>
            </a:p>
          </p:txBody>
        </p:sp>
        <p:sp>
          <p:nvSpPr>
            <p:cNvPr id="14349" name="Line 13">
              <a:extLst>
                <a:ext uri="{FF2B5EF4-FFF2-40B4-BE49-F238E27FC236}">
                  <a16:creationId xmlns:a16="http://schemas.microsoft.com/office/drawing/2014/main" id="{6BE52E8F-E4DE-4E51-97D1-92D0D0FDE5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1" y="363"/>
              <a:ext cx="2903" cy="590"/>
            </a:xfrm>
            <a:prstGeom prst="line">
              <a:avLst/>
            </a:prstGeom>
            <a:noFill/>
            <a:ln w="28575">
              <a:solidFill>
                <a:srgbClr val="3333F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350" name="Group 14">
            <a:extLst>
              <a:ext uri="{FF2B5EF4-FFF2-40B4-BE49-F238E27FC236}">
                <a16:creationId xmlns:a16="http://schemas.microsoft.com/office/drawing/2014/main" id="{62734AF3-4DAF-4155-B415-2E224E7AECC6}"/>
              </a:ext>
            </a:extLst>
          </p:cNvPr>
          <p:cNvGrpSpPr>
            <a:grpSpLocks/>
          </p:cNvGrpSpPr>
          <p:nvPr/>
        </p:nvGrpSpPr>
        <p:grpSpPr bwMode="auto">
          <a:xfrm>
            <a:off x="250825" y="4941888"/>
            <a:ext cx="6337300" cy="822325"/>
            <a:chOff x="0" y="0"/>
            <a:chExt cx="3992" cy="518"/>
          </a:xfrm>
        </p:grpSpPr>
        <p:sp>
          <p:nvSpPr>
            <p:cNvPr id="14351" name="Text Box 15">
              <a:extLst>
                <a:ext uri="{FF2B5EF4-FFF2-40B4-BE49-F238E27FC236}">
                  <a16:creationId xmlns:a16="http://schemas.microsoft.com/office/drawing/2014/main" id="{A4EAA208-5084-439B-8382-A9865B8C61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1361" cy="518"/>
            </a:xfrm>
            <a:prstGeom prst="rect">
              <a:avLst/>
            </a:prstGeom>
            <a:solidFill>
              <a:srgbClr val="FF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>
                  <a:solidFill>
                    <a:srgbClr val="3333FF"/>
                  </a:solidFill>
                  <a:ea typeface="黑体" panose="02010609060101010101" pitchFamily="49" charset="-122"/>
                </a:rPr>
                <a:t>南岭：湖南和广东</a:t>
              </a:r>
            </a:p>
          </p:txBody>
        </p:sp>
        <p:sp>
          <p:nvSpPr>
            <p:cNvPr id="14352" name="Line 16">
              <a:extLst>
                <a:ext uri="{FF2B5EF4-FFF2-40B4-BE49-F238E27FC236}">
                  <a16:creationId xmlns:a16="http://schemas.microsoft.com/office/drawing/2014/main" id="{9EB22C38-2B4D-4B0D-B161-7AC0F0FC41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1" y="363"/>
              <a:ext cx="2631" cy="90"/>
            </a:xfrm>
            <a:prstGeom prst="line">
              <a:avLst/>
            </a:prstGeom>
            <a:noFill/>
            <a:ln w="28575">
              <a:solidFill>
                <a:srgbClr val="3333F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4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2">
            <a:extLst>
              <a:ext uri="{FF2B5EF4-FFF2-40B4-BE49-F238E27FC236}">
                <a16:creationId xmlns:a16="http://schemas.microsoft.com/office/drawing/2014/main" id="{22ADC6ED-7B43-4088-895A-A94B65798E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781050"/>
            <a:ext cx="4175125" cy="5743575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solidFill>
                  <a:schemeClr val="accent2"/>
                </a:solidFill>
                <a:ea typeface="黑体" panose="02010609060101010101" pitchFamily="49" charset="-122"/>
              </a:rPr>
              <a:t>中华五岳</a:t>
            </a:r>
          </a:p>
          <a:p>
            <a:pPr algn="l">
              <a:lnSpc>
                <a:spcPct val="115000"/>
              </a:lnSpc>
            </a:pPr>
            <a:r>
              <a:rPr lang="zh-CN" altLang="en-US"/>
              <a:t>       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中华五岳是指东岳泰山、西岳华山、南岳衡山、北岳恒山、中岳嵩山。</a:t>
            </a:r>
          </a:p>
          <a:p>
            <a:pPr algn="l">
              <a:lnSpc>
                <a:spcPct val="115000"/>
              </a:lnSpc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东岳泰山位于山东省中部，主峰玉皇顶海拔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1532.7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米。泰山峰峦层叠，挺拔险峻，登临眺望，景色壮丽，令人神往和景仰。自秦汉以来，历代帝王来这里祭拜不断，名家贤士、文人墨客接踵而至，使泰山成为中华文化的缩影。泰山现为世界自然与文化双重遗产。</a:t>
            </a:r>
          </a:p>
        </p:txBody>
      </p:sp>
      <p:pic>
        <p:nvPicPr>
          <p:cNvPr id="15363" name="Picture 3" descr="08泰山1">
            <a:extLst>
              <a:ext uri="{FF2B5EF4-FFF2-40B4-BE49-F238E27FC236}">
                <a16:creationId xmlns:a16="http://schemas.microsoft.com/office/drawing/2014/main" id="{AD53EFA1-C953-4DA9-83F9-2981404EC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463" y="692150"/>
            <a:ext cx="4094162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Text Box 4">
            <a:extLst>
              <a:ext uri="{FF2B5EF4-FFF2-40B4-BE49-F238E27FC236}">
                <a16:creationId xmlns:a16="http://schemas.microsoft.com/office/drawing/2014/main" id="{A85D16AB-04C0-4761-B055-CDB9D3C0A5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1863" y="6237288"/>
            <a:ext cx="1728787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泰山十八盘</a:t>
            </a:r>
          </a:p>
        </p:txBody>
      </p:sp>
      <p:sp>
        <p:nvSpPr>
          <p:cNvPr id="15365" name="WordArt 5">
            <a:extLst>
              <a:ext uri="{FF2B5EF4-FFF2-40B4-BE49-F238E27FC236}">
                <a16:creationId xmlns:a16="http://schemas.microsoft.com/office/drawing/2014/main" id="{F69DF458-B0BE-4B97-8FF7-D56602CE8641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539750" y="836613"/>
            <a:ext cx="914400" cy="4572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>
                <a:gradFill rotWithShape="0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</a:gradFill>
                <a:effectLst>
                  <a:outerShdw dist="35921" dir="2700000" algn="ctr" rotWithShape="0">
                    <a:srgbClr val="C0C0C0">
                      <a:alpha val="78999"/>
                    </a:srgbClr>
                  </a:outerShdw>
                </a:effectLst>
                <a:latin typeface="宋体" panose="02010600030101010101" pitchFamily="2" charset="-122"/>
              </a:rPr>
              <a:t>阅读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华山">
            <a:extLst>
              <a:ext uri="{FF2B5EF4-FFF2-40B4-BE49-F238E27FC236}">
                <a16:creationId xmlns:a16="http://schemas.microsoft.com/office/drawing/2014/main" id="{C02DC954-EA95-4D67-8056-3D8672AB2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150"/>
            <a:ext cx="5795963" cy="2954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 descr="023 衡山忠烈祠">
            <a:extLst>
              <a:ext uri="{FF2B5EF4-FFF2-40B4-BE49-F238E27FC236}">
                <a16:creationId xmlns:a16="http://schemas.microsoft.com/office/drawing/2014/main" id="{51C0E46B-11C8-445C-A7FD-48C03450C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00" y="3644900"/>
            <a:ext cx="5651500" cy="324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 Box 4">
            <a:extLst>
              <a:ext uri="{FF2B5EF4-FFF2-40B4-BE49-F238E27FC236}">
                <a16:creationId xmlns:a16="http://schemas.microsoft.com/office/drawing/2014/main" id="{B7D6D65F-1E86-4864-8623-0B25CE10DB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1111250"/>
            <a:ext cx="3168650" cy="1957388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solidFill>
                  <a:schemeClr val="accent2"/>
                </a:solidFill>
                <a:ea typeface="黑体" panose="02010609060101010101" pitchFamily="49" charset="-122"/>
              </a:rPr>
              <a:t>华山</a:t>
            </a:r>
          </a:p>
          <a:p>
            <a:pPr algn="l">
              <a:lnSpc>
                <a:spcPct val="115000"/>
              </a:lnSpc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西岳华山位于陕西省东部，以山势险峻著称。</a:t>
            </a:r>
          </a:p>
        </p:txBody>
      </p:sp>
      <p:sp>
        <p:nvSpPr>
          <p:cNvPr id="16389" name="Text Box 5">
            <a:extLst>
              <a:ext uri="{FF2B5EF4-FFF2-40B4-BE49-F238E27FC236}">
                <a16:creationId xmlns:a16="http://schemas.microsoft.com/office/drawing/2014/main" id="{A53498F9-8245-425E-8AA1-AA91DB57BB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4149725"/>
            <a:ext cx="3168650" cy="2378075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solidFill>
                  <a:schemeClr val="accent2"/>
                </a:solidFill>
                <a:ea typeface="黑体" panose="02010609060101010101" pitchFamily="49" charset="-122"/>
              </a:rPr>
              <a:t>衡山</a:t>
            </a:r>
          </a:p>
          <a:p>
            <a:pPr algn="l">
              <a:lnSpc>
                <a:spcPct val="115000"/>
              </a:lnSpc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南岳衡山位于湖南省中部，自然风光秀丽多姿，人文景观丰富多彩。</a:t>
            </a:r>
          </a:p>
        </p:txBody>
      </p:sp>
      <p:sp>
        <p:nvSpPr>
          <p:cNvPr id="16390" name="Text Box 6">
            <a:extLst>
              <a:ext uri="{FF2B5EF4-FFF2-40B4-BE49-F238E27FC236}">
                <a16:creationId xmlns:a16="http://schemas.microsoft.com/office/drawing/2014/main" id="{85C14617-0384-4AC8-B026-F667318811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3141663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华山绝壁</a:t>
            </a:r>
          </a:p>
        </p:txBody>
      </p:sp>
      <p:sp>
        <p:nvSpPr>
          <p:cNvPr id="16391" name="Text Box 7">
            <a:extLst>
              <a:ext uri="{FF2B5EF4-FFF2-40B4-BE49-F238E27FC236}">
                <a16:creationId xmlns:a16="http://schemas.microsoft.com/office/drawing/2014/main" id="{DA7D830F-6EDE-45EF-93D3-C8E2C249FD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0288" y="6416675"/>
            <a:ext cx="1728787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衡山忠烈祠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6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9" grpId="0" animBg="1" autoUpdateAnimBg="0"/>
      <p:bldP spid="16391" grpId="0" animBg="1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08衡山悬空寺">
            <a:extLst>
              <a:ext uri="{FF2B5EF4-FFF2-40B4-BE49-F238E27FC236}">
                <a16:creationId xmlns:a16="http://schemas.microsoft.com/office/drawing/2014/main" id="{5D513589-5FC5-4994-9C5E-FDC44D371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61"/>
          <a:stretch>
            <a:fillRect/>
          </a:stretch>
        </p:blipFill>
        <p:spPr bwMode="auto">
          <a:xfrm>
            <a:off x="0" y="692150"/>
            <a:ext cx="5724525" cy="295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1" name="Picture 3" descr="023 嵩山少室山">
            <a:extLst>
              <a:ext uri="{FF2B5EF4-FFF2-40B4-BE49-F238E27FC236}">
                <a16:creationId xmlns:a16="http://schemas.microsoft.com/office/drawing/2014/main" id="{9ABDDF8C-BC2B-4B0B-A140-AC7AB91EF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838" y="3644900"/>
            <a:ext cx="5364162" cy="324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2" name="Text Box 4">
            <a:extLst>
              <a:ext uri="{FF2B5EF4-FFF2-40B4-BE49-F238E27FC236}">
                <a16:creationId xmlns:a16="http://schemas.microsoft.com/office/drawing/2014/main" id="{9624E2C2-0B45-4E67-A040-011B7BA8B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1111250"/>
            <a:ext cx="3168650" cy="1957388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solidFill>
                  <a:schemeClr val="accent2"/>
                </a:solidFill>
                <a:ea typeface="黑体" panose="02010609060101010101" pitchFamily="49" charset="-122"/>
              </a:rPr>
              <a:t>恒山</a:t>
            </a:r>
          </a:p>
          <a:p>
            <a:pPr algn="l">
              <a:lnSpc>
                <a:spcPct val="115000"/>
              </a:lnSpc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北岳恒山绵延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150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千米，横跨山西、河北两省，为道教名山。</a:t>
            </a:r>
          </a:p>
        </p:txBody>
      </p:sp>
      <p:sp>
        <p:nvSpPr>
          <p:cNvPr id="17413" name="Text Box 5">
            <a:extLst>
              <a:ext uri="{FF2B5EF4-FFF2-40B4-BE49-F238E27FC236}">
                <a16:creationId xmlns:a16="http://schemas.microsoft.com/office/drawing/2014/main" id="{73475073-3A6A-403F-92D3-BEA3232BB3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3141663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恒山悬空寺</a:t>
            </a:r>
          </a:p>
        </p:txBody>
      </p:sp>
      <p:sp>
        <p:nvSpPr>
          <p:cNvPr id="17414" name="Text Box 6">
            <a:extLst>
              <a:ext uri="{FF2B5EF4-FFF2-40B4-BE49-F238E27FC236}">
                <a16:creationId xmlns:a16="http://schemas.microsoft.com/office/drawing/2014/main" id="{198EB5BE-86C8-4F98-ADDA-8DCAB6EC43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0288" y="6416675"/>
            <a:ext cx="1728787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嵩山少室山</a:t>
            </a:r>
          </a:p>
        </p:txBody>
      </p:sp>
      <p:sp>
        <p:nvSpPr>
          <p:cNvPr id="17415" name="Text Box 7">
            <a:extLst>
              <a:ext uri="{FF2B5EF4-FFF2-40B4-BE49-F238E27FC236}">
                <a16:creationId xmlns:a16="http://schemas.microsoft.com/office/drawing/2014/main" id="{FF67A707-77A2-4FAB-B6CF-4CFC225831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4149725"/>
            <a:ext cx="3419475" cy="1957388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solidFill>
                  <a:schemeClr val="accent2"/>
                </a:solidFill>
                <a:ea typeface="黑体" panose="02010609060101010101" pitchFamily="49" charset="-122"/>
              </a:rPr>
              <a:t>嵩山</a:t>
            </a:r>
          </a:p>
          <a:p>
            <a:pPr algn="l">
              <a:lnSpc>
                <a:spcPct val="115000"/>
              </a:lnSpc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中岳嵩山位于河南省中部，系宗教、文化重地，名胜古迹众多。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7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7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4" grpId="0" animBg="1" autoUpdateAnimBg="0"/>
      <p:bldP spid="17415" grpId="0" animBg="1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图片2">
            <a:extLst>
              <a:ext uri="{FF2B5EF4-FFF2-40B4-BE49-F238E27FC236}">
                <a16:creationId xmlns:a16="http://schemas.microsoft.com/office/drawing/2014/main" id="{2382C3BB-5B78-46E2-AD3D-BEDBA9D8D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1" t="906" r="4878" b="31422"/>
          <a:stretch>
            <a:fillRect/>
          </a:stretch>
        </p:blipFill>
        <p:spPr bwMode="auto">
          <a:xfrm>
            <a:off x="1117600" y="1054100"/>
            <a:ext cx="7056438" cy="567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WordArt 3" descr="白色大理石">
            <a:extLst>
              <a:ext uri="{FF2B5EF4-FFF2-40B4-BE49-F238E27FC236}">
                <a16:creationId xmlns:a16="http://schemas.microsoft.com/office/drawing/2014/main" id="{2CC1076D-BFBC-4C24-9282-718FAA920793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3200400" y="955675"/>
            <a:ext cx="2743200" cy="45720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ObliqueRight"/>
              <a:lightRig rig="legacyFlat1" dir="r"/>
            </a:scene3d>
            <a:sp3d extrusionH="100000" prstMaterial="legacyMatte">
              <a:extrusionClr>
                <a:srgbClr val="663300"/>
              </a:extrusionClr>
              <a:contourClr>
                <a:srgbClr val="FFCC99"/>
              </a:contourClr>
            </a:sp3d>
          </a:bodyPr>
          <a:lstStyle/>
          <a:p>
            <a:r>
              <a:rPr lang="zh-CN" altLang="en-US" sz="3600">
                <a:ln w="9525">
                  <a:round/>
                  <a:headEnd/>
                  <a:tailEnd/>
                </a:ln>
                <a:blipFill dpi="0" rotWithShape="0">
                  <a:blip r:embed="rId3"/>
                  <a:srcRect/>
                  <a:tile tx="0" ty="0" sx="100000" sy="100000" flip="none" algn="tl"/>
                </a:blipFill>
                <a:latin typeface="宋体" panose="02010600030101010101" pitchFamily="2" charset="-122"/>
              </a:rPr>
              <a:t>地形复杂多样</a:t>
            </a:r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FDF93E43-B484-4C76-A5E7-576E73E360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725" y="5243513"/>
            <a:ext cx="8281988" cy="1354137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纵横分布的山脉，构成了中国地形的骨架，高原、平原、盆地、丘陵镶嵌其中。中国东部多平原、丘陵，西部多高原、山地和盆地。地形复杂多样。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 animBg="1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图片2">
            <a:extLst>
              <a:ext uri="{FF2B5EF4-FFF2-40B4-BE49-F238E27FC236}">
                <a16:creationId xmlns:a16="http://schemas.microsoft.com/office/drawing/2014/main" id="{DD1772EF-009A-411C-85EA-1EF429D91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1" t="906" r="4878" b="31422"/>
          <a:stretch>
            <a:fillRect/>
          </a:stretch>
        </p:blipFill>
        <p:spPr bwMode="auto">
          <a:xfrm>
            <a:off x="1044575" y="1054100"/>
            <a:ext cx="7129463" cy="567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Rectangle 3">
            <a:extLst>
              <a:ext uri="{FF2B5EF4-FFF2-40B4-BE49-F238E27FC236}">
                <a16:creationId xmlns:a16="http://schemas.microsoft.com/office/drawing/2014/main" id="{53E95076-D79B-4B35-8FA2-715B476B6E65}"/>
              </a:ext>
            </a:extLst>
          </p:cNvPr>
          <p:cNvSpPr>
            <a:spLocks noChangeArrowheads="1"/>
          </p:cNvSpPr>
          <p:nvPr/>
        </p:nvSpPr>
        <p:spPr bwMode="auto">
          <a:xfrm rot="20439911">
            <a:off x="4284663" y="2501900"/>
            <a:ext cx="2514600" cy="711200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484" name="Rectangle 4">
            <a:extLst>
              <a:ext uri="{FF2B5EF4-FFF2-40B4-BE49-F238E27FC236}">
                <a16:creationId xmlns:a16="http://schemas.microsoft.com/office/drawing/2014/main" id="{28BF470E-00FC-480E-95FE-28572FCE2016}"/>
              </a:ext>
            </a:extLst>
          </p:cNvPr>
          <p:cNvSpPr>
            <a:spLocks noChangeArrowheads="1"/>
          </p:cNvSpPr>
          <p:nvPr/>
        </p:nvSpPr>
        <p:spPr bwMode="auto">
          <a:xfrm rot="406774">
            <a:off x="2222500" y="4005263"/>
            <a:ext cx="2133600" cy="457200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485" name="Rectangle 5">
            <a:extLst>
              <a:ext uri="{FF2B5EF4-FFF2-40B4-BE49-F238E27FC236}">
                <a16:creationId xmlns:a16="http://schemas.microsoft.com/office/drawing/2014/main" id="{865A3B2A-1A49-4FF8-8002-23CA419893CA}"/>
              </a:ext>
            </a:extLst>
          </p:cNvPr>
          <p:cNvSpPr>
            <a:spLocks noChangeArrowheads="1"/>
          </p:cNvSpPr>
          <p:nvPr/>
        </p:nvSpPr>
        <p:spPr bwMode="auto">
          <a:xfrm rot="20972750">
            <a:off x="4714875" y="3614738"/>
            <a:ext cx="1008063" cy="306387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486" name="Rectangle 6">
            <a:extLst>
              <a:ext uri="{FF2B5EF4-FFF2-40B4-BE49-F238E27FC236}">
                <a16:creationId xmlns:a16="http://schemas.microsoft.com/office/drawing/2014/main" id="{FBD40896-F5B7-459B-8EA5-5D2582B60E5B}"/>
              </a:ext>
            </a:extLst>
          </p:cNvPr>
          <p:cNvSpPr>
            <a:spLocks noChangeArrowheads="1"/>
          </p:cNvSpPr>
          <p:nvPr/>
        </p:nvSpPr>
        <p:spPr bwMode="auto">
          <a:xfrm rot="20439911">
            <a:off x="4000500" y="5427663"/>
            <a:ext cx="1143000" cy="306387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487" name="WordArt 7">
            <a:extLst>
              <a:ext uri="{FF2B5EF4-FFF2-40B4-BE49-F238E27FC236}">
                <a16:creationId xmlns:a16="http://schemas.microsoft.com/office/drawing/2014/main" id="{0771BACA-734D-4246-BCFC-D69EB74CCC1B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3657600" y="981075"/>
            <a:ext cx="1828800" cy="45720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FFFFFF"/>
                </a:solidFill>
                <a:latin typeface="宋体" panose="02010600030101010101" pitchFamily="2" charset="-122"/>
              </a:rPr>
              <a:t>四大高原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4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4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4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27">
            <a:extLst>
              <a:ext uri="{FF2B5EF4-FFF2-40B4-BE49-F238E27FC236}">
                <a16:creationId xmlns:a16="http://schemas.microsoft.com/office/drawing/2014/main" id="{F3E1C715-9D9A-4BA5-9255-8C6C931A8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828"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7" name="Text Box 3">
            <a:extLst>
              <a:ext uri="{FF2B5EF4-FFF2-40B4-BE49-F238E27FC236}">
                <a16:creationId xmlns:a16="http://schemas.microsoft.com/office/drawing/2014/main" id="{89C227BA-3D7F-4065-B147-1738C33EFF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3754438"/>
            <a:ext cx="7632700" cy="2195512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青藏高原位于中国西南部，平均海拔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4000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米以上，是世界上最高的高原，被称为“世界屋脊”。高原上峰峦绵延，山势雄浑，山脉间多起伏平缓的盆地和谷地。高山终年积雪，冰川纵横。冰雪消融后，成为长江、黄河和澜沧江等大河的重要水源。</a:t>
            </a:r>
          </a:p>
        </p:txBody>
      </p:sp>
      <p:sp>
        <p:nvSpPr>
          <p:cNvPr id="21508" name="Text Box 4">
            <a:extLst>
              <a:ext uri="{FF2B5EF4-FFF2-40B4-BE49-F238E27FC236}">
                <a16:creationId xmlns:a16="http://schemas.microsoft.com/office/drawing/2014/main" id="{B67E6A0B-69AA-42A8-B2F2-CA0A8B6ABD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5375" y="6165850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青藏高原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7" grpId="0" animBg="1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图片2">
            <a:extLst>
              <a:ext uri="{FF2B5EF4-FFF2-40B4-BE49-F238E27FC236}">
                <a16:creationId xmlns:a16="http://schemas.microsoft.com/office/drawing/2014/main" id="{CFDACEA3-E352-4DA4-969A-40FB50B71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3738"/>
            <a:ext cx="9144000" cy="6161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1" name="Text Box 3">
            <a:extLst>
              <a:ext uri="{FF2B5EF4-FFF2-40B4-BE49-F238E27FC236}">
                <a16:creationId xmlns:a16="http://schemas.microsoft.com/office/drawing/2014/main" id="{ECEC943E-6449-4300-9A22-AF41E97922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308725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内蒙古高原</a:t>
            </a:r>
          </a:p>
        </p:txBody>
      </p:sp>
      <p:sp>
        <p:nvSpPr>
          <p:cNvPr id="22532" name="Text Box 4">
            <a:extLst>
              <a:ext uri="{FF2B5EF4-FFF2-40B4-BE49-F238E27FC236}">
                <a16:creationId xmlns:a16="http://schemas.microsoft.com/office/drawing/2014/main" id="{C7B4BBF4-0FED-4106-8A9F-AD595087F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738688"/>
            <a:ext cx="7993062" cy="1354137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内蒙古高原位于中国北部，平均海拔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1000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米左右。高原开阔坦荡，地面起伏和缓，西北部沙漠、戈壁广布，东部和中部多肥美草原。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2" grpId="0" animBg="1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025 黄土高原">
            <a:extLst>
              <a:ext uri="{FF2B5EF4-FFF2-40B4-BE49-F238E27FC236}">
                <a16:creationId xmlns:a16="http://schemas.microsoft.com/office/drawing/2014/main" id="{46489D76-9C84-4BD5-9C36-436E5B948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5" name="Text Box 3">
            <a:extLst>
              <a:ext uri="{FF2B5EF4-FFF2-40B4-BE49-F238E27FC236}">
                <a16:creationId xmlns:a16="http://schemas.microsoft.com/office/drawing/2014/main" id="{6755E461-1CCC-4E2A-A206-A131394FF1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8400" y="6237288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黄土高原</a:t>
            </a:r>
          </a:p>
        </p:txBody>
      </p:sp>
      <p:sp>
        <p:nvSpPr>
          <p:cNvPr id="23556" name="Text Box 4">
            <a:extLst>
              <a:ext uri="{FF2B5EF4-FFF2-40B4-BE49-F238E27FC236}">
                <a16:creationId xmlns:a16="http://schemas.microsoft.com/office/drawing/2014/main" id="{A4E98CA4-8193-45A6-A025-6D94CC4E33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652963"/>
            <a:ext cx="7993062" cy="1354137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黄土高原位于长城以南，秦岭以北，祁连山乌鞘岭以东，太行山以西，是世界上黄土分布面积最广的区域。长期的水土流失，形成了黄土高原沟壑纵横的地表形态。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6" grpId="0" animBg="1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201171210433709388">
            <a:extLst>
              <a:ext uri="{FF2B5EF4-FFF2-40B4-BE49-F238E27FC236}">
                <a16:creationId xmlns:a16="http://schemas.microsoft.com/office/drawing/2014/main" id="{254E9426-1FC5-45E5-AE9A-9CE3575C8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68"/>
          <a:stretch>
            <a:fillRect/>
          </a:stretch>
        </p:blipFill>
        <p:spPr bwMode="auto">
          <a:xfrm>
            <a:off x="0" y="692150"/>
            <a:ext cx="9144000" cy="6208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ext Box 3">
            <a:extLst>
              <a:ext uri="{FF2B5EF4-FFF2-40B4-BE49-F238E27FC236}">
                <a16:creationId xmlns:a16="http://schemas.microsoft.com/office/drawing/2014/main" id="{6C22E482-E16E-4CB8-9DE9-54C0BA95F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5375" y="6021388"/>
            <a:ext cx="2087563" cy="457200"/>
          </a:xfrm>
          <a:prstGeom prst="rect">
            <a:avLst/>
          </a:prstGeom>
          <a:solidFill>
            <a:srgbClr val="FF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隶书" pitchFamily="1" charset="-122"/>
              </a:rPr>
              <a:t>三江平原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云贵高原aadf">
            <a:extLst>
              <a:ext uri="{FF2B5EF4-FFF2-40B4-BE49-F238E27FC236}">
                <a16:creationId xmlns:a16="http://schemas.microsoft.com/office/drawing/2014/main" id="{D9A38BD5-198B-4D1E-8AB1-ADABC1C75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9" name="Text Box 3">
            <a:extLst>
              <a:ext uri="{FF2B5EF4-FFF2-40B4-BE49-F238E27FC236}">
                <a16:creationId xmlns:a16="http://schemas.microsoft.com/office/drawing/2014/main" id="{291743C9-83B6-46B2-A890-CAFB4EE6B1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9838" y="6272213"/>
            <a:ext cx="1728787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云贵高原</a:t>
            </a:r>
          </a:p>
        </p:txBody>
      </p:sp>
      <p:sp>
        <p:nvSpPr>
          <p:cNvPr id="24580" name="Text Box 4">
            <a:extLst>
              <a:ext uri="{FF2B5EF4-FFF2-40B4-BE49-F238E27FC236}">
                <a16:creationId xmlns:a16="http://schemas.microsoft.com/office/drawing/2014/main" id="{34BBB6CA-54A0-4344-A04F-4E2C62722E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4652963"/>
            <a:ext cx="8280400" cy="1354137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云贵高原位于中国西南部，西起横断山脉，北邻四川盆地，东部雪峰山。高原大部分地区地形崎岖，石灰岩分布广泛。大小不等的山间盆地和河谷平原（坝子）错落其中。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80" grpId="0" animBg="1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图片2">
            <a:extLst>
              <a:ext uri="{FF2B5EF4-FFF2-40B4-BE49-F238E27FC236}">
                <a16:creationId xmlns:a16="http://schemas.microsoft.com/office/drawing/2014/main" id="{DA8885B1-1A02-4923-B5FE-47E5C8C61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1" t="906" r="4878" b="31422"/>
          <a:stretch>
            <a:fillRect/>
          </a:stretch>
        </p:blipFill>
        <p:spPr bwMode="auto">
          <a:xfrm>
            <a:off x="900113" y="1055688"/>
            <a:ext cx="7345362" cy="567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3" name="Rectangle 3">
            <a:extLst>
              <a:ext uri="{FF2B5EF4-FFF2-40B4-BE49-F238E27FC236}">
                <a16:creationId xmlns:a16="http://schemas.microsoft.com/office/drawing/2014/main" id="{AC6CC3EB-43F2-4D45-AC97-5BBE981C1476}"/>
              </a:ext>
            </a:extLst>
          </p:cNvPr>
          <p:cNvSpPr>
            <a:spLocks noChangeArrowheads="1"/>
          </p:cNvSpPr>
          <p:nvPr/>
        </p:nvSpPr>
        <p:spPr bwMode="auto">
          <a:xfrm rot="495441">
            <a:off x="1539875" y="2933700"/>
            <a:ext cx="1376363" cy="566738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5604" name="Rectangle 4">
            <a:extLst>
              <a:ext uri="{FF2B5EF4-FFF2-40B4-BE49-F238E27FC236}">
                <a16:creationId xmlns:a16="http://schemas.microsoft.com/office/drawing/2014/main" id="{D11046A2-31C3-49EC-A85C-BC8F1D5ED69A}"/>
              </a:ext>
            </a:extLst>
          </p:cNvPr>
          <p:cNvSpPr>
            <a:spLocks noChangeArrowheads="1"/>
          </p:cNvSpPr>
          <p:nvPr/>
        </p:nvSpPr>
        <p:spPr bwMode="auto">
          <a:xfrm rot="692744">
            <a:off x="2124075" y="2141538"/>
            <a:ext cx="1081088" cy="457200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5605" name="Rectangle 5">
            <a:extLst>
              <a:ext uri="{FF2B5EF4-FFF2-40B4-BE49-F238E27FC236}">
                <a16:creationId xmlns:a16="http://schemas.microsoft.com/office/drawing/2014/main" id="{9317A7DD-11E7-4DE1-BDFE-7346EB62A5BC}"/>
              </a:ext>
            </a:extLst>
          </p:cNvPr>
          <p:cNvSpPr>
            <a:spLocks noChangeArrowheads="1"/>
          </p:cNvSpPr>
          <p:nvPr/>
        </p:nvSpPr>
        <p:spPr bwMode="auto">
          <a:xfrm rot="1655824">
            <a:off x="3059113" y="3500438"/>
            <a:ext cx="1008062" cy="306387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5606" name="Rectangle 6">
            <a:extLst>
              <a:ext uri="{FF2B5EF4-FFF2-40B4-BE49-F238E27FC236}">
                <a16:creationId xmlns:a16="http://schemas.microsoft.com/office/drawing/2014/main" id="{D97A9B5C-9614-4550-AE32-B9C23A23AF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6100" y="4652963"/>
            <a:ext cx="863600" cy="288925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5607" name="WordArt 7">
            <a:extLst>
              <a:ext uri="{FF2B5EF4-FFF2-40B4-BE49-F238E27FC236}">
                <a16:creationId xmlns:a16="http://schemas.microsoft.com/office/drawing/2014/main" id="{03CCB77F-82E1-4FD3-A13B-1BE9CF175207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3657600" y="981075"/>
            <a:ext cx="1828800" cy="45720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FFFFFF"/>
                </a:solidFill>
                <a:latin typeface="宋体" panose="02010600030101010101" pitchFamily="2" charset="-122"/>
              </a:rPr>
              <a:t>四大盆地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W020100622337780876103">
            <a:extLst>
              <a:ext uri="{FF2B5EF4-FFF2-40B4-BE49-F238E27FC236}">
                <a16:creationId xmlns:a16="http://schemas.microsoft.com/office/drawing/2014/main" id="{14614F14-CCE8-4C70-9F6A-89E17C9F0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Text Box 3">
            <a:extLst>
              <a:ext uri="{FF2B5EF4-FFF2-40B4-BE49-F238E27FC236}">
                <a16:creationId xmlns:a16="http://schemas.microsoft.com/office/drawing/2014/main" id="{F2239296-3417-468B-A74A-AC40536262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102100"/>
            <a:ext cx="7993062" cy="1774825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仿宋_GB2312" pitchFamily="49" charset="-122"/>
                <a:ea typeface="仿宋_GB2312" pitchFamily="49" charset="-122"/>
              </a:rPr>
              <a:t>    塔里木盆地位于新疆南部，是中国最大的内陆盆地。盆地内的塔克拉玛干沙漠，是中国最大的沙漠。沙漠周围有许多大小不等的绿洲。盆地中发现有储量较大的内陆油气田。</a:t>
            </a:r>
          </a:p>
        </p:txBody>
      </p:sp>
      <p:sp>
        <p:nvSpPr>
          <p:cNvPr id="26628" name="Text Box 4">
            <a:extLst>
              <a:ext uri="{FF2B5EF4-FFF2-40B4-BE49-F238E27FC236}">
                <a16:creationId xmlns:a16="http://schemas.microsoft.com/office/drawing/2014/main" id="{D2BCB299-00E5-4C10-8BB5-2C4F902E79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5375" y="6165850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塔里木盆地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7" grpId="0" animBg="1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200591015224817791">
            <a:extLst>
              <a:ext uri="{FF2B5EF4-FFF2-40B4-BE49-F238E27FC236}">
                <a16:creationId xmlns:a16="http://schemas.microsoft.com/office/drawing/2014/main" id="{D5298502-E183-42A4-95BC-41D132CD4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9" t="2000" r="4916" b="5267"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1" name="Text Box 3">
            <a:extLst>
              <a:ext uri="{FF2B5EF4-FFF2-40B4-BE49-F238E27FC236}">
                <a16:creationId xmlns:a16="http://schemas.microsoft.com/office/drawing/2014/main" id="{D1A48A92-6DEA-47CD-90A7-01C65B05E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308725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准噶尔盆地</a:t>
            </a:r>
          </a:p>
        </p:txBody>
      </p:sp>
      <p:sp>
        <p:nvSpPr>
          <p:cNvPr id="27652" name="Text Box 4">
            <a:extLst>
              <a:ext uri="{FF2B5EF4-FFF2-40B4-BE49-F238E27FC236}">
                <a16:creationId xmlns:a16="http://schemas.microsoft.com/office/drawing/2014/main" id="{7ED8513F-D5BF-46DE-8907-EE75C6FC10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292600"/>
            <a:ext cx="7993062" cy="1774825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准噶尔盆地位于新疆北部。盆地呈不规则的三角形，地势东高西低。盆地中部有广阔的沙漠，西北部因受海洋湿润气流的影响，降水略多。盆地内牧场广阔，畜牧业发达，绿洲和垦区农业也具有相当规模。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2" grpId="0" animBg="1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1417106_1280212370pppV">
            <a:extLst>
              <a:ext uri="{FF2B5EF4-FFF2-40B4-BE49-F238E27FC236}">
                <a16:creationId xmlns:a16="http://schemas.microsoft.com/office/drawing/2014/main" id="{33CB9014-1F76-4CCA-8AD5-9DBC7C223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5" name="Text Box 3">
            <a:extLst>
              <a:ext uri="{FF2B5EF4-FFF2-40B4-BE49-F238E27FC236}">
                <a16:creationId xmlns:a16="http://schemas.microsoft.com/office/drawing/2014/main" id="{077100D1-22DA-4737-AE20-9A9C9B7551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8400" y="6237288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柴达木盆地</a:t>
            </a:r>
          </a:p>
        </p:txBody>
      </p:sp>
      <p:sp>
        <p:nvSpPr>
          <p:cNvPr id="28676" name="Text Box 4">
            <a:extLst>
              <a:ext uri="{FF2B5EF4-FFF2-40B4-BE49-F238E27FC236}">
                <a16:creationId xmlns:a16="http://schemas.microsoft.com/office/drawing/2014/main" id="{7B80B5DE-27C6-4ADD-A893-6A831F8BF2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652963"/>
            <a:ext cx="7993062" cy="1354137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柴达木盆地位于青海省西北部。盆地底部海拔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2600~ 3000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米。在中国四大盆地中，平均海拔最高。盆地内矿产资源丰富，素有“聚宝盆”之称。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6" grpId="0" animBg="1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四川盆地">
            <a:extLst>
              <a:ext uri="{FF2B5EF4-FFF2-40B4-BE49-F238E27FC236}">
                <a16:creationId xmlns:a16="http://schemas.microsoft.com/office/drawing/2014/main" id="{D2D945E5-5B8C-43D4-A7DC-5D302A941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9" name="Text Box 3">
            <a:extLst>
              <a:ext uri="{FF2B5EF4-FFF2-40B4-BE49-F238E27FC236}">
                <a16:creationId xmlns:a16="http://schemas.microsoft.com/office/drawing/2014/main" id="{FE6FB9EC-A42E-45EE-A99E-A8FCD3554E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9838" y="6272213"/>
            <a:ext cx="1728787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四川盆地</a:t>
            </a:r>
          </a:p>
        </p:txBody>
      </p:sp>
      <p:sp>
        <p:nvSpPr>
          <p:cNvPr id="29700" name="Text Box 4">
            <a:extLst>
              <a:ext uri="{FF2B5EF4-FFF2-40B4-BE49-F238E27FC236}">
                <a16:creationId xmlns:a16="http://schemas.microsoft.com/office/drawing/2014/main" id="{2E274051-E49E-4749-ADF4-886D7F3E23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4318000"/>
            <a:ext cx="8675688" cy="1774825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四川盆地地表多出露紫红色砂、页岩，故有“红色盆地”或“紫色盆地”之称。这里气候温暖湿润，水网稠密，土壤肥沃，物产丰饶。著名的成都平原位于盆地西部，有举世闻名的都江堰灌溉工程，农业发达，物产丰富，有“天府之国”的美称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00" grpId="0" animBg="1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026 都江堰2">
            <a:extLst>
              <a:ext uri="{FF2B5EF4-FFF2-40B4-BE49-F238E27FC236}">
                <a16:creationId xmlns:a16="http://schemas.microsoft.com/office/drawing/2014/main" id="{4438B23F-F3E1-4DDA-AEFA-FDC151F7D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150"/>
            <a:ext cx="5400675" cy="330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3" name="Picture 3" descr="026 成都平原">
            <a:extLst>
              <a:ext uri="{FF2B5EF4-FFF2-40B4-BE49-F238E27FC236}">
                <a16:creationId xmlns:a16="http://schemas.microsoft.com/office/drawing/2014/main" id="{1A7113AC-2C5D-49A6-92AE-FF9FD0D8B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275" y="3716338"/>
            <a:ext cx="5292725" cy="314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4" name="Text Box 4">
            <a:extLst>
              <a:ext uri="{FF2B5EF4-FFF2-40B4-BE49-F238E27FC236}">
                <a16:creationId xmlns:a16="http://schemas.microsoft.com/office/drawing/2014/main" id="{9DEF6884-8713-4B31-9147-3E6B97B1F6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15213" y="6461125"/>
            <a:ext cx="1728787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成都平原</a:t>
            </a:r>
          </a:p>
        </p:txBody>
      </p:sp>
      <p:sp>
        <p:nvSpPr>
          <p:cNvPr id="30725" name="Text Box 5">
            <a:extLst>
              <a:ext uri="{FF2B5EF4-FFF2-40B4-BE49-F238E27FC236}">
                <a16:creationId xmlns:a16="http://schemas.microsoft.com/office/drawing/2014/main" id="{60FF155A-F3AF-4DF8-A01D-0DAB632A1B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92150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都江堰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1223825570648">
            <a:extLst>
              <a:ext uri="{FF2B5EF4-FFF2-40B4-BE49-F238E27FC236}">
                <a16:creationId xmlns:a16="http://schemas.microsoft.com/office/drawing/2014/main" id="{6660ABA7-FCD4-4254-A36D-3F9A7CF47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54050"/>
            <a:ext cx="9177338" cy="620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7" name="Text Box 3">
            <a:extLst>
              <a:ext uri="{FF2B5EF4-FFF2-40B4-BE49-F238E27FC236}">
                <a16:creationId xmlns:a16="http://schemas.microsoft.com/office/drawing/2014/main" id="{3EFA7484-8696-42D3-8746-C6E870D357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5013325"/>
            <a:ext cx="7993062" cy="93345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在天山山脉的东段有著名的吐鲁番盆地，盆地中的艾丁湖湖底低于海平原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154.31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米，是中国陆地的最低处。</a:t>
            </a:r>
          </a:p>
        </p:txBody>
      </p:sp>
      <p:sp>
        <p:nvSpPr>
          <p:cNvPr id="31748" name="Text Box 4">
            <a:extLst>
              <a:ext uri="{FF2B5EF4-FFF2-40B4-BE49-F238E27FC236}">
                <a16:creationId xmlns:a16="http://schemas.microsoft.com/office/drawing/2014/main" id="{2381F8ED-22F6-4A13-A350-69DCDC240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8400" y="6165850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艾丁湖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7" grpId="0" animBg="1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 descr="图片2">
            <a:extLst>
              <a:ext uri="{FF2B5EF4-FFF2-40B4-BE49-F238E27FC236}">
                <a16:creationId xmlns:a16="http://schemas.microsoft.com/office/drawing/2014/main" id="{71567042-61A7-48AD-8711-B35EAD1A4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1" t="906" r="4878" b="31422"/>
          <a:stretch>
            <a:fillRect/>
          </a:stretch>
        </p:blipFill>
        <p:spPr bwMode="auto">
          <a:xfrm>
            <a:off x="900113" y="1054100"/>
            <a:ext cx="7345362" cy="567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1" name="Rectangle 3">
            <a:extLst>
              <a:ext uri="{FF2B5EF4-FFF2-40B4-BE49-F238E27FC236}">
                <a16:creationId xmlns:a16="http://schemas.microsoft.com/office/drawing/2014/main" id="{82BC4CC1-686A-4EAC-8BF8-893D06169B10}"/>
              </a:ext>
            </a:extLst>
          </p:cNvPr>
          <p:cNvSpPr>
            <a:spLocks noChangeArrowheads="1"/>
          </p:cNvSpPr>
          <p:nvPr/>
        </p:nvSpPr>
        <p:spPr bwMode="auto">
          <a:xfrm rot="6574333">
            <a:off x="6254751" y="2276475"/>
            <a:ext cx="1376362" cy="566737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772" name="Rectangle 4">
            <a:extLst>
              <a:ext uri="{FF2B5EF4-FFF2-40B4-BE49-F238E27FC236}">
                <a16:creationId xmlns:a16="http://schemas.microsoft.com/office/drawing/2014/main" id="{BF83301B-CB8A-450C-B113-33835D7E32EA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387181" y="3812382"/>
            <a:ext cx="1081087" cy="457200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773" name="Rectangle 5">
            <a:extLst>
              <a:ext uri="{FF2B5EF4-FFF2-40B4-BE49-F238E27FC236}">
                <a16:creationId xmlns:a16="http://schemas.microsoft.com/office/drawing/2014/main" id="{DC53A7AF-AE52-4B12-AADD-6E60F323C23C}"/>
              </a:ext>
            </a:extLst>
          </p:cNvPr>
          <p:cNvSpPr>
            <a:spLocks noChangeArrowheads="1"/>
          </p:cNvSpPr>
          <p:nvPr/>
        </p:nvSpPr>
        <p:spPr bwMode="auto">
          <a:xfrm rot="19990785">
            <a:off x="5580063" y="4437063"/>
            <a:ext cx="1296987" cy="431800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774" name="WordArt 6">
            <a:extLst>
              <a:ext uri="{FF2B5EF4-FFF2-40B4-BE49-F238E27FC236}">
                <a16:creationId xmlns:a16="http://schemas.microsoft.com/office/drawing/2014/main" id="{0952E4D4-D9C9-4A2B-9723-732B44164522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3657600" y="981075"/>
            <a:ext cx="1828800" cy="45720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FFFFFF"/>
                </a:solidFill>
                <a:latin typeface="宋体" panose="02010600030101010101" pitchFamily="2" charset="-122"/>
              </a:rPr>
              <a:t>三大平原</a:t>
            </a:r>
          </a:p>
        </p:txBody>
      </p:sp>
      <p:sp>
        <p:nvSpPr>
          <p:cNvPr id="32775" name="Text Box 7">
            <a:extLst>
              <a:ext uri="{FF2B5EF4-FFF2-40B4-BE49-F238E27FC236}">
                <a16:creationId xmlns:a16="http://schemas.microsoft.com/office/drawing/2014/main" id="{6993504B-4C28-45C8-A030-61C779EA56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5373688"/>
            <a:ext cx="8675688" cy="1354137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中国的平原主要分布在东部沿海地区。平原地势平坦，土壤肥沃，开发程度较高，既是主要的农业区，也是人口稠密、城镇集中、经济发达的地区。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5" grpId="0" animBg="1" autoUpdateAnimBg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 descr="201171210433709388">
            <a:extLst>
              <a:ext uri="{FF2B5EF4-FFF2-40B4-BE49-F238E27FC236}">
                <a16:creationId xmlns:a16="http://schemas.microsoft.com/office/drawing/2014/main" id="{153A24D5-42B5-4D69-A7CA-7D4BC7028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92"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5" name="Text Box 3">
            <a:extLst>
              <a:ext uri="{FF2B5EF4-FFF2-40B4-BE49-F238E27FC236}">
                <a16:creationId xmlns:a16="http://schemas.microsoft.com/office/drawing/2014/main" id="{5304FE84-0509-4BBE-AE51-546C6E7C23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246563"/>
            <a:ext cx="7993062" cy="1774825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仿宋_GB2312" pitchFamily="49" charset="-122"/>
                <a:ea typeface="仿宋_GB2312" pitchFamily="49" charset="-122"/>
              </a:rPr>
              <a:t>    东北平原位于大兴安岭、小兴安岭与长白山之间，海拔大多在</a:t>
            </a:r>
            <a:r>
              <a:rPr lang="en-US" altLang="zh-CN">
                <a:latin typeface="仿宋_GB2312" pitchFamily="49" charset="-122"/>
                <a:ea typeface="仿宋_GB2312" pitchFamily="49" charset="-122"/>
              </a:rPr>
              <a:t>200</a:t>
            </a:r>
            <a:r>
              <a:rPr lang="zh-CN" altLang="en-US">
                <a:latin typeface="仿宋_GB2312" pitchFamily="49" charset="-122"/>
                <a:ea typeface="仿宋_GB2312" pitchFamily="49" charset="-122"/>
              </a:rPr>
              <a:t>米以下，是中国最大的平原。东北平原东北部为三江平原，中部为松嫩平原，南部为辽河平原。平原中黑土面积广大，有些低地常年积水，成为沼泽。</a:t>
            </a:r>
          </a:p>
        </p:txBody>
      </p:sp>
      <p:sp>
        <p:nvSpPr>
          <p:cNvPr id="33796" name="Text Box 4">
            <a:extLst>
              <a:ext uri="{FF2B5EF4-FFF2-40B4-BE49-F238E27FC236}">
                <a16:creationId xmlns:a16="http://schemas.microsoft.com/office/drawing/2014/main" id="{BE9BC240-B9BC-4FB9-9332-C921C4A93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5375" y="6165850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东北平原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 animBg="1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xhbwork_1074783143">
            <a:extLst>
              <a:ext uri="{FF2B5EF4-FFF2-40B4-BE49-F238E27FC236}">
                <a16:creationId xmlns:a16="http://schemas.microsoft.com/office/drawing/2014/main" id="{52C62AE8-38B0-43D3-9342-8E38B21AF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61" b="9821"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Text Box 3">
            <a:extLst>
              <a:ext uri="{FF2B5EF4-FFF2-40B4-BE49-F238E27FC236}">
                <a16:creationId xmlns:a16="http://schemas.microsoft.com/office/drawing/2014/main" id="{E7F3630B-831A-488A-9CF8-0039E4D492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5375" y="6021388"/>
            <a:ext cx="2087563" cy="457200"/>
          </a:xfrm>
          <a:prstGeom prst="rect">
            <a:avLst/>
          </a:prstGeom>
          <a:solidFill>
            <a:srgbClr val="FF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隶书" pitchFamily="1" charset="-122"/>
              </a:rPr>
              <a:t>黄土高原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 descr="1481625_1302950737ob4h">
            <a:extLst>
              <a:ext uri="{FF2B5EF4-FFF2-40B4-BE49-F238E27FC236}">
                <a16:creationId xmlns:a16="http://schemas.microsoft.com/office/drawing/2014/main" id="{110C6838-827B-4E45-83F8-E6E29238C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92"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19" name="Text Box 3">
            <a:extLst>
              <a:ext uri="{FF2B5EF4-FFF2-40B4-BE49-F238E27FC236}">
                <a16:creationId xmlns:a16="http://schemas.microsoft.com/office/drawing/2014/main" id="{A5769CDE-327F-45BA-A940-0DDECF03B2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6308725"/>
            <a:ext cx="1728788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华北平原</a:t>
            </a:r>
          </a:p>
        </p:txBody>
      </p:sp>
      <p:sp>
        <p:nvSpPr>
          <p:cNvPr id="34820" name="Text Box 4">
            <a:extLst>
              <a:ext uri="{FF2B5EF4-FFF2-40B4-BE49-F238E27FC236}">
                <a16:creationId xmlns:a16="http://schemas.microsoft.com/office/drawing/2014/main" id="{CD09F6DB-346B-43FE-8B86-E01AB4B55C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667250"/>
            <a:ext cx="7993062" cy="1354138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华北平原位于燕山以南，大别山以北，太行山以东，东临渤海、黄海。华北平原大部分地区海拔在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50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米以下，主要由黄河、海河、淮河冲积形成，所以也称黄淮海平原。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20" grpId="0" animBg="1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 descr="2266530_081637054303_2">
            <a:extLst>
              <a:ext uri="{FF2B5EF4-FFF2-40B4-BE49-F238E27FC236}">
                <a16:creationId xmlns:a16="http://schemas.microsoft.com/office/drawing/2014/main" id="{17CD2905-1D79-4AC9-9BA9-39763D6A63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b="12903"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3" name="Text Box 3">
            <a:extLst>
              <a:ext uri="{FF2B5EF4-FFF2-40B4-BE49-F238E27FC236}">
                <a16:creationId xmlns:a16="http://schemas.microsoft.com/office/drawing/2014/main" id="{D6C67E28-A745-4E32-8AFF-012A8AAB4D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5375" y="6237288"/>
            <a:ext cx="2016125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长江中下游平原</a:t>
            </a:r>
          </a:p>
        </p:txBody>
      </p:sp>
      <p:sp>
        <p:nvSpPr>
          <p:cNvPr id="35844" name="Text Box 4">
            <a:extLst>
              <a:ext uri="{FF2B5EF4-FFF2-40B4-BE49-F238E27FC236}">
                <a16:creationId xmlns:a16="http://schemas.microsoft.com/office/drawing/2014/main" id="{921D2C6E-887B-416A-9E32-531D368722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925" y="4652963"/>
            <a:ext cx="8604250" cy="1354137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长江中下游平原沿长江中下游呈带状分布，由长江及其支流冲积而成，海拔大多在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50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米以下。平原以地势低平、湖泊众多、河渠稠密、水田连片为特色，是中国著名的“鱼米之乡”。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4" grpId="0" animBg="1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 descr="图片2">
            <a:extLst>
              <a:ext uri="{FF2B5EF4-FFF2-40B4-BE49-F238E27FC236}">
                <a16:creationId xmlns:a16="http://schemas.microsoft.com/office/drawing/2014/main" id="{CB9F54A2-1F32-4ABE-8631-522FC1219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1" t="906" r="4878" b="31422"/>
          <a:stretch>
            <a:fillRect/>
          </a:stretch>
        </p:blipFill>
        <p:spPr bwMode="auto">
          <a:xfrm>
            <a:off x="1260475" y="1055688"/>
            <a:ext cx="6985000" cy="567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7" name="Rectangle 3">
            <a:extLst>
              <a:ext uri="{FF2B5EF4-FFF2-40B4-BE49-F238E27FC236}">
                <a16:creationId xmlns:a16="http://schemas.microsoft.com/office/drawing/2014/main" id="{F2325DF4-0C0B-461D-9072-8D04BEB6011A}"/>
              </a:ext>
            </a:extLst>
          </p:cNvPr>
          <p:cNvSpPr>
            <a:spLocks noChangeArrowheads="1"/>
          </p:cNvSpPr>
          <p:nvPr/>
        </p:nvSpPr>
        <p:spPr bwMode="auto">
          <a:xfrm rot="6574333">
            <a:off x="6506369" y="3044032"/>
            <a:ext cx="682625" cy="376237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868" name="Rectangle 4">
            <a:extLst>
              <a:ext uri="{FF2B5EF4-FFF2-40B4-BE49-F238E27FC236}">
                <a16:creationId xmlns:a16="http://schemas.microsoft.com/office/drawing/2014/main" id="{792B1273-279F-4FBF-9569-11D2DA24B86A}"/>
              </a:ext>
            </a:extLst>
          </p:cNvPr>
          <p:cNvSpPr>
            <a:spLocks noChangeArrowheads="1"/>
          </p:cNvSpPr>
          <p:nvPr/>
        </p:nvSpPr>
        <p:spPr bwMode="auto">
          <a:xfrm rot="9573673">
            <a:off x="5988050" y="3740150"/>
            <a:ext cx="671513" cy="336550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869" name="Rectangle 5">
            <a:extLst>
              <a:ext uri="{FF2B5EF4-FFF2-40B4-BE49-F238E27FC236}">
                <a16:creationId xmlns:a16="http://schemas.microsoft.com/office/drawing/2014/main" id="{1458A88B-2AF9-43BE-B3D3-429869448D6D}"/>
              </a:ext>
            </a:extLst>
          </p:cNvPr>
          <p:cNvSpPr>
            <a:spLocks noChangeArrowheads="1"/>
          </p:cNvSpPr>
          <p:nvPr/>
        </p:nvSpPr>
        <p:spPr bwMode="auto">
          <a:xfrm rot="19535387">
            <a:off x="4930775" y="5145088"/>
            <a:ext cx="1873250" cy="431800"/>
          </a:xfrm>
          <a:prstGeom prst="rect">
            <a:avLst/>
          </a:prstGeom>
          <a:noFill/>
          <a:ln w="38100">
            <a:solidFill>
              <a:srgbClr val="99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870" name="WordArt 6">
            <a:extLst>
              <a:ext uri="{FF2B5EF4-FFF2-40B4-BE49-F238E27FC236}">
                <a16:creationId xmlns:a16="http://schemas.microsoft.com/office/drawing/2014/main" id="{61D3C8F5-131D-43AE-B25E-DE7C6429D263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3657600" y="981075"/>
            <a:ext cx="1828800" cy="45720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FFFFFF"/>
                </a:solidFill>
                <a:latin typeface="宋体" panose="02010600030101010101" pitchFamily="2" charset="-122"/>
              </a:rPr>
              <a:t>主要丘陵</a:t>
            </a:r>
          </a:p>
        </p:txBody>
      </p:sp>
      <p:sp>
        <p:nvSpPr>
          <p:cNvPr id="36871" name="Text Box 7">
            <a:extLst>
              <a:ext uri="{FF2B5EF4-FFF2-40B4-BE49-F238E27FC236}">
                <a16:creationId xmlns:a16="http://schemas.microsoft.com/office/drawing/2014/main" id="{2F3EE86E-DD3A-4A1B-8D9C-2E31B71771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338" y="3178175"/>
            <a:ext cx="3563937" cy="2195513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中国的丘陵很多，特别是在东部地区分布相当广泛，自北向南主要有辽东丘陵、山东丘陵和东南丘陵等。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8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8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8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8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6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71" grpId="0" animBg="1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ext Box 2">
            <a:extLst>
              <a:ext uri="{FF2B5EF4-FFF2-40B4-BE49-F238E27FC236}">
                <a16:creationId xmlns:a16="http://schemas.microsoft.com/office/drawing/2014/main" id="{5DC098D8-B3F7-4992-907C-C9E697D265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3688" y="1171575"/>
            <a:ext cx="5699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>
                <a:solidFill>
                  <a:schemeClr val="accent2"/>
                </a:solidFill>
              </a:rPr>
              <a:t>读图，填出下列山脉两侧的地形区名称。</a:t>
            </a:r>
          </a:p>
        </p:txBody>
      </p:sp>
      <p:sp>
        <p:nvSpPr>
          <p:cNvPr id="37891" name="Text Box 3">
            <a:extLst>
              <a:ext uri="{FF2B5EF4-FFF2-40B4-BE49-F238E27FC236}">
                <a16:creationId xmlns:a16="http://schemas.microsoft.com/office/drawing/2014/main" id="{5133F40E-EE66-4F69-985B-EF0E619058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5663" y="6165850"/>
            <a:ext cx="2328862" cy="457200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>
                <a:solidFill>
                  <a:srgbClr val="FF0000"/>
                </a:solidFill>
              </a:rPr>
              <a:t>显示或隐藏地图</a:t>
            </a:r>
          </a:p>
        </p:txBody>
      </p:sp>
      <p:graphicFrame>
        <p:nvGraphicFramePr>
          <p:cNvPr id="37892" name="Group 4">
            <a:extLst>
              <a:ext uri="{FF2B5EF4-FFF2-40B4-BE49-F238E27FC236}">
                <a16:creationId xmlns:a16="http://schemas.microsoft.com/office/drawing/2014/main" id="{EEFBD1FE-03D7-48B8-9C98-B65F18BC69A1}"/>
              </a:ext>
            </a:extLst>
          </p:cNvPr>
          <p:cNvGraphicFramePr>
            <a:graphicFrameLocks noGrp="1"/>
          </p:cNvGraphicFramePr>
          <p:nvPr/>
        </p:nvGraphicFramePr>
        <p:xfrm>
          <a:off x="533400" y="2139950"/>
          <a:ext cx="8001000" cy="3810001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1058029756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39496076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124160322"/>
                    </a:ext>
                  </a:extLst>
                </a:gridCol>
              </a:tblGrid>
              <a:tr h="60007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西侧地形区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东侧地形区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5465403"/>
                  </a:ext>
                </a:extLst>
              </a:tr>
              <a:tr h="64293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大兴安岭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8834384"/>
                  </a:ext>
                </a:extLst>
              </a:tr>
              <a:tr h="64135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太行山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856624"/>
                  </a:ext>
                </a:extLst>
              </a:tr>
              <a:tr h="64293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北侧地形区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南侧地形区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5007111"/>
                  </a:ext>
                </a:extLst>
              </a:tr>
              <a:tr h="64135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昆仑山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2556919"/>
                  </a:ext>
                </a:extLst>
              </a:tr>
              <a:tr h="64135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天山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6404832"/>
                  </a:ext>
                </a:extLst>
              </a:tr>
            </a:tbl>
          </a:graphicData>
        </a:graphic>
      </p:graphicFrame>
      <p:sp>
        <p:nvSpPr>
          <p:cNvPr id="37922" name="Rectangle 34">
            <a:extLst>
              <a:ext uri="{FF2B5EF4-FFF2-40B4-BE49-F238E27FC236}">
                <a16:creationId xmlns:a16="http://schemas.microsoft.com/office/drawing/2014/main" id="{D20473B7-6700-4983-B00D-5FF4BE3170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3575" y="2852738"/>
            <a:ext cx="1708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b="0">
                <a:solidFill>
                  <a:srgbClr val="993300"/>
                </a:solidFill>
                <a:ea typeface="黑体" panose="02010609060101010101" pitchFamily="49" charset="-122"/>
              </a:rPr>
              <a:t>内蒙古高原</a:t>
            </a:r>
          </a:p>
        </p:txBody>
      </p:sp>
      <p:sp>
        <p:nvSpPr>
          <p:cNvPr id="37923" name="Rectangle 35">
            <a:extLst>
              <a:ext uri="{FF2B5EF4-FFF2-40B4-BE49-F238E27FC236}">
                <a16:creationId xmlns:a16="http://schemas.microsoft.com/office/drawing/2014/main" id="{5FD24330-B9CC-4A54-A7F6-73AB41BDA0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7775" y="2852738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20000"/>
              </a:spcBef>
            </a:pPr>
            <a:r>
              <a:rPr lang="zh-CN" altLang="en-US" b="0">
                <a:solidFill>
                  <a:schemeClr val="accent2"/>
                </a:solidFill>
                <a:ea typeface="黑体" panose="02010609060101010101" pitchFamily="49" charset="-122"/>
              </a:rPr>
              <a:t>东北平原</a:t>
            </a:r>
          </a:p>
        </p:txBody>
      </p:sp>
      <p:sp>
        <p:nvSpPr>
          <p:cNvPr id="37924" name="Rectangle 36">
            <a:extLst>
              <a:ext uri="{FF2B5EF4-FFF2-40B4-BE49-F238E27FC236}">
                <a16:creationId xmlns:a16="http://schemas.microsoft.com/office/drawing/2014/main" id="{6D89D716-00CA-452D-A946-E602C8E3FE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3500438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20000"/>
              </a:spcBef>
            </a:pPr>
            <a:r>
              <a:rPr lang="zh-CN" altLang="en-US" b="0">
                <a:solidFill>
                  <a:srgbClr val="993300"/>
                </a:solidFill>
                <a:ea typeface="黑体" panose="02010609060101010101" pitchFamily="49" charset="-122"/>
              </a:rPr>
              <a:t>黄土高原</a:t>
            </a:r>
          </a:p>
        </p:txBody>
      </p:sp>
      <p:sp>
        <p:nvSpPr>
          <p:cNvPr id="37925" name="Rectangle 37">
            <a:extLst>
              <a:ext uri="{FF2B5EF4-FFF2-40B4-BE49-F238E27FC236}">
                <a16:creationId xmlns:a16="http://schemas.microsoft.com/office/drawing/2014/main" id="{A7A12BEB-6DFA-4BC6-A041-64F747E319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788" y="3475038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20000"/>
              </a:spcBef>
            </a:pPr>
            <a:r>
              <a:rPr lang="zh-CN" altLang="en-US" b="0">
                <a:solidFill>
                  <a:schemeClr val="accent2"/>
                </a:solidFill>
                <a:ea typeface="黑体" panose="02010609060101010101" pitchFamily="49" charset="-122"/>
              </a:rPr>
              <a:t>华北平原</a:t>
            </a:r>
          </a:p>
        </p:txBody>
      </p:sp>
      <p:sp>
        <p:nvSpPr>
          <p:cNvPr id="37926" name="Rectangle 38">
            <a:extLst>
              <a:ext uri="{FF2B5EF4-FFF2-40B4-BE49-F238E27FC236}">
                <a16:creationId xmlns:a16="http://schemas.microsoft.com/office/drawing/2014/main" id="{D2B47833-C20A-4902-B729-E8A3F17A5D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2138" y="4772025"/>
            <a:ext cx="1708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20000"/>
              </a:spcBef>
            </a:pPr>
            <a:r>
              <a:rPr lang="zh-CN" altLang="en-US" b="0">
                <a:solidFill>
                  <a:srgbClr val="009900"/>
                </a:solidFill>
                <a:ea typeface="黑体" panose="02010609060101010101" pitchFamily="49" charset="-122"/>
              </a:rPr>
              <a:t>塔里木盆地</a:t>
            </a:r>
          </a:p>
        </p:txBody>
      </p:sp>
      <p:sp>
        <p:nvSpPr>
          <p:cNvPr id="37927" name="Rectangle 39">
            <a:extLst>
              <a:ext uri="{FF2B5EF4-FFF2-40B4-BE49-F238E27FC236}">
                <a16:creationId xmlns:a16="http://schemas.microsoft.com/office/drawing/2014/main" id="{D8EDA6EF-A3B1-4549-A979-37A283912A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4275" y="4772025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b="0">
                <a:solidFill>
                  <a:schemeClr val="accent2"/>
                </a:solidFill>
                <a:ea typeface="黑体" panose="02010609060101010101" pitchFamily="49" charset="-122"/>
              </a:rPr>
              <a:t>青藏高原</a:t>
            </a:r>
          </a:p>
        </p:txBody>
      </p:sp>
      <p:sp>
        <p:nvSpPr>
          <p:cNvPr id="37928" name="Rectangle 40">
            <a:extLst>
              <a:ext uri="{FF2B5EF4-FFF2-40B4-BE49-F238E27FC236}">
                <a16:creationId xmlns:a16="http://schemas.microsoft.com/office/drawing/2014/main" id="{D9ABC2E8-FC22-4C4F-9E2F-D034C46B71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2138" y="5445125"/>
            <a:ext cx="1708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20000"/>
              </a:spcBef>
            </a:pPr>
            <a:r>
              <a:rPr lang="zh-CN" altLang="en-US" b="0">
                <a:solidFill>
                  <a:srgbClr val="993300"/>
                </a:solidFill>
                <a:ea typeface="黑体" panose="02010609060101010101" pitchFamily="49" charset="-122"/>
              </a:rPr>
              <a:t>准噶尔盆地</a:t>
            </a:r>
          </a:p>
        </p:txBody>
      </p:sp>
      <p:sp>
        <p:nvSpPr>
          <p:cNvPr id="37929" name="Rectangle 41">
            <a:extLst>
              <a:ext uri="{FF2B5EF4-FFF2-40B4-BE49-F238E27FC236}">
                <a16:creationId xmlns:a16="http://schemas.microsoft.com/office/drawing/2014/main" id="{536BFB4F-1AA2-424F-A52D-A638C4F5CA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6325" y="5445125"/>
            <a:ext cx="1708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20000"/>
              </a:spcBef>
            </a:pPr>
            <a:r>
              <a:rPr lang="zh-CN" altLang="en-US" b="0">
                <a:solidFill>
                  <a:srgbClr val="993300"/>
                </a:solidFill>
                <a:ea typeface="黑体" panose="02010609060101010101" pitchFamily="49" charset="-122"/>
              </a:rPr>
              <a:t>塔里木盆地</a:t>
            </a:r>
          </a:p>
        </p:txBody>
      </p:sp>
      <p:grpSp>
        <p:nvGrpSpPr>
          <p:cNvPr id="37930" name="Group 42">
            <a:extLst>
              <a:ext uri="{FF2B5EF4-FFF2-40B4-BE49-F238E27FC236}">
                <a16:creationId xmlns:a16="http://schemas.microsoft.com/office/drawing/2014/main" id="{0EA688E5-7C9C-4C11-BA7E-A1149DD3070E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7086600"/>
            <a:ext cx="8763000" cy="3429000"/>
            <a:chOff x="0" y="0"/>
            <a:chExt cx="5520" cy="2160"/>
          </a:xfrm>
        </p:grpSpPr>
        <p:pic>
          <p:nvPicPr>
            <p:cNvPr id="37931" name="Picture 43" descr="中国主要山脉分布">
              <a:extLst>
                <a:ext uri="{FF2B5EF4-FFF2-40B4-BE49-F238E27FC236}">
                  <a16:creationId xmlns:a16="http://schemas.microsoft.com/office/drawing/2014/main" id="{08206C37-9706-48A4-A482-964BFEC29C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880" cy="2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7932" name="Group 44">
              <a:extLst>
                <a:ext uri="{FF2B5EF4-FFF2-40B4-BE49-F238E27FC236}">
                  <a16:creationId xmlns:a16="http://schemas.microsoft.com/office/drawing/2014/main" id="{CBA922EB-D24F-42DE-B0FF-386B1135238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80" y="0"/>
              <a:ext cx="2640" cy="2160"/>
              <a:chOff x="0" y="0"/>
              <a:chExt cx="5280" cy="4320"/>
            </a:xfrm>
          </p:grpSpPr>
          <p:pic>
            <p:nvPicPr>
              <p:cNvPr id="37933" name="Picture 45" descr="中国地形">
                <a:extLst>
                  <a:ext uri="{FF2B5EF4-FFF2-40B4-BE49-F238E27FC236}">
                    <a16:creationId xmlns:a16="http://schemas.microsoft.com/office/drawing/2014/main" id="{69A6F891-BB0D-40EC-B20C-15488EECD50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8"/>
              <a:stretch>
                <a:fillRect/>
              </a:stretch>
            </p:blipFill>
            <p:spPr bwMode="auto">
              <a:xfrm>
                <a:off x="0" y="0"/>
                <a:ext cx="5280" cy="4320"/>
              </a:xfrm>
              <a:prstGeom prst="rect">
                <a:avLst/>
              </a:prstGeom>
              <a:noFill/>
              <a:ln w="9525">
                <a:solidFill>
                  <a:srgbClr val="333399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7934" name="Rectangle 46">
                <a:extLst>
                  <a:ext uri="{FF2B5EF4-FFF2-40B4-BE49-F238E27FC236}">
                    <a16:creationId xmlns:a16="http://schemas.microsoft.com/office/drawing/2014/main" id="{268FF537-F582-4EEC-A188-A99D6CC039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3936"/>
                <a:ext cx="1632" cy="33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7935" name="Rectangle 47">
                <a:extLst>
                  <a:ext uri="{FF2B5EF4-FFF2-40B4-BE49-F238E27FC236}">
                    <a16:creationId xmlns:a16="http://schemas.microsoft.com/office/drawing/2014/main" id="{697AEC3D-EF4C-4070-840E-81E1CA697A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4" y="624"/>
                <a:ext cx="1488" cy="33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37936" name="WordArt 48">
            <a:extLst>
              <a:ext uri="{FF2B5EF4-FFF2-40B4-BE49-F238E27FC236}">
                <a16:creationId xmlns:a16="http://schemas.microsoft.com/office/drawing/2014/main" id="{1B6AFC3D-B1DE-4CC2-8D35-5281E44E7B62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1681163" y="981075"/>
            <a:ext cx="9144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 panose="02010600030101010101" pitchFamily="2" charset="-122"/>
              </a:rPr>
              <a:t>活动</a:t>
            </a:r>
          </a:p>
        </p:txBody>
      </p:sp>
      <p:pic>
        <p:nvPicPr>
          <p:cNvPr id="37937" name="Picture 49" descr="璐濊礉4">
            <a:extLst>
              <a:ext uri="{FF2B5EF4-FFF2-40B4-BE49-F238E27FC236}">
                <a16:creationId xmlns:a16="http://schemas.microsoft.com/office/drawing/2014/main" id="{1CEF4C44-7F9E-4B1E-B5FB-6835C94BD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7090A"/>
              </a:clrFrom>
              <a:clrTo>
                <a:srgbClr val="07090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692150"/>
            <a:ext cx="1098550" cy="137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378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 nodeType="clickPar">
                      <p:stCondLst>
                        <p:cond delay="0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L -3.33333E-6 -0.78333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3793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-390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7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891"/>
                  </p:tgtEl>
                </p:cond>
              </p:nextCondLst>
            </p:seq>
          </p:childTnLst>
        </p:cTn>
      </p:par>
    </p:tnLst>
    <p:bldLst>
      <p:bldP spid="37922" grpId="0" autoUpdateAnimBg="0"/>
      <p:bldP spid="37923" grpId="0" autoUpdateAnimBg="0"/>
      <p:bldP spid="37924" grpId="0" autoUpdateAnimBg="0"/>
      <p:bldP spid="37925" grpId="0" autoUpdateAnimBg="0"/>
      <p:bldP spid="37926" grpId="0" autoUpdateAnimBg="0"/>
      <p:bldP spid="37927" grpId="0" autoUpdateAnimBg="0"/>
      <p:bldP spid="37928" grpId="0" autoUpdateAnimBg="0"/>
      <p:bldP spid="37929" grpId="0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 Box 2">
            <a:extLst>
              <a:ext uri="{FF2B5EF4-FFF2-40B4-BE49-F238E27FC236}">
                <a16:creationId xmlns:a16="http://schemas.microsoft.com/office/drawing/2014/main" id="{9910EFB1-03FF-4F71-88CB-1A5B7ABDCB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3688" y="1244600"/>
            <a:ext cx="6059487" cy="1463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>
                <a:solidFill>
                  <a:schemeClr val="accent2"/>
                </a:solidFill>
              </a:rPr>
              <a:t>       山脉是中国地形的骨架，有些山脉成为地形区的分界线。我们可以根据山脉的位置及走向，对中国主要地形区进行空间定位。</a:t>
            </a:r>
          </a:p>
        </p:txBody>
      </p:sp>
      <p:sp>
        <p:nvSpPr>
          <p:cNvPr id="38915" name="WordArt 3">
            <a:extLst>
              <a:ext uri="{FF2B5EF4-FFF2-40B4-BE49-F238E27FC236}">
                <a16:creationId xmlns:a16="http://schemas.microsoft.com/office/drawing/2014/main" id="{7BA2615F-4B3E-47E7-B6F3-1355DDCCCE29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1712913" y="1890713"/>
            <a:ext cx="9144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 panose="02010600030101010101" pitchFamily="2" charset="-122"/>
              </a:rPr>
              <a:t>活动</a:t>
            </a:r>
          </a:p>
        </p:txBody>
      </p:sp>
      <p:sp>
        <p:nvSpPr>
          <p:cNvPr id="38916" name="Text Box 4">
            <a:extLst>
              <a:ext uri="{FF2B5EF4-FFF2-40B4-BE49-F238E27FC236}">
                <a16:creationId xmlns:a16="http://schemas.microsoft.com/office/drawing/2014/main" id="{5ED06C13-5090-4985-82F1-929CF3DD2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3213100"/>
            <a:ext cx="7921625" cy="283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>
                <a:latin typeface="Times New Roman" panose="02020603050405020304" pitchFamily="18" charset="0"/>
              </a:rPr>
              <a:t>读图，选择一个地形区，按照下列步骤，进行空间定位。</a:t>
            </a:r>
          </a:p>
          <a:p>
            <a:pPr algn="l">
              <a:lnSpc>
                <a:spcPct val="125000"/>
              </a:lnSpc>
            </a:pPr>
            <a:r>
              <a:rPr lang="zh-CN" altLang="en-US">
                <a:latin typeface="Times New Roman" panose="02020603050405020304" pitchFamily="18" charset="0"/>
                <a:ea typeface="楷体_GB2312" pitchFamily="49" charset="-122"/>
              </a:rPr>
              <a:t>第一步：在图中找出该地形区界线上的主要山脉。</a:t>
            </a:r>
          </a:p>
          <a:p>
            <a:pPr algn="l">
              <a:lnSpc>
                <a:spcPct val="125000"/>
              </a:lnSpc>
            </a:pPr>
            <a:r>
              <a:rPr lang="zh-CN" altLang="en-US">
                <a:latin typeface="Times New Roman" panose="02020603050405020304" pitchFamily="18" charset="0"/>
                <a:ea typeface="楷体_GB2312" pitchFamily="49" charset="-122"/>
              </a:rPr>
              <a:t>第二步：用粗线条表示山脉的位置及走向，并注意各山脉之间的相互位置，这样就勾画出了该地形区的位置简图。</a:t>
            </a:r>
          </a:p>
          <a:p>
            <a:pPr algn="l">
              <a:lnSpc>
                <a:spcPct val="125000"/>
              </a:lnSpc>
            </a:pPr>
            <a:r>
              <a:rPr lang="zh-CN" altLang="en-US">
                <a:latin typeface="Times New Roman" panose="02020603050405020304" pitchFamily="18" charset="0"/>
                <a:ea typeface="楷体_GB2312" pitchFamily="49" charset="-122"/>
              </a:rPr>
              <a:t>第三步：在位置简图上标注山脉和地形区，以及辅助定位的重要经纬线。</a:t>
            </a:r>
          </a:p>
        </p:txBody>
      </p:sp>
      <p:pic>
        <p:nvPicPr>
          <p:cNvPr id="38917" name="Picture 5" descr="璐濊礉4">
            <a:extLst>
              <a:ext uri="{FF2B5EF4-FFF2-40B4-BE49-F238E27FC236}">
                <a16:creationId xmlns:a16="http://schemas.microsoft.com/office/drawing/2014/main" id="{630974C6-032C-46B7-8BCE-1E39F62BB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7090A"/>
              </a:clrFrom>
              <a:clrTo>
                <a:srgbClr val="07090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1268413"/>
            <a:ext cx="1154113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 descr="2011090407403051462D">
            <a:extLst>
              <a:ext uri="{FF2B5EF4-FFF2-40B4-BE49-F238E27FC236}">
                <a16:creationId xmlns:a16="http://schemas.microsoft.com/office/drawing/2014/main" id="{DBE5D0E8-3939-4FB1-96E2-2D6298C02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92"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9939" name="Group 3">
            <a:extLst>
              <a:ext uri="{FF2B5EF4-FFF2-40B4-BE49-F238E27FC236}">
                <a16:creationId xmlns:a16="http://schemas.microsoft.com/office/drawing/2014/main" id="{AB3645C8-4AA0-4309-8918-D6C6BE71C10B}"/>
              </a:ext>
            </a:extLst>
          </p:cNvPr>
          <p:cNvGrpSpPr>
            <a:grpSpLocks/>
          </p:cNvGrpSpPr>
          <p:nvPr/>
        </p:nvGrpSpPr>
        <p:grpSpPr bwMode="auto">
          <a:xfrm>
            <a:off x="3059113" y="1268413"/>
            <a:ext cx="3097212" cy="792162"/>
            <a:chOff x="0" y="0"/>
            <a:chExt cx="1951" cy="499"/>
          </a:xfrm>
        </p:grpSpPr>
        <p:sp>
          <p:nvSpPr>
            <p:cNvPr id="39940" name="Text Box 4">
              <a:extLst>
                <a:ext uri="{FF2B5EF4-FFF2-40B4-BE49-F238E27FC236}">
                  <a16:creationId xmlns:a16="http://schemas.microsoft.com/office/drawing/2014/main" id="{2ACBB6CC-070B-41B3-86A1-8D41F7766C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1951" cy="499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spcBef>
                  <a:spcPct val="50000"/>
                </a:spcBef>
              </a:pPr>
              <a:endParaRPr lang="zh-CN" altLang="en-US"/>
            </a:p>
          </p:txBody>
        </p:sp>
        <p:sp>
          <p:nvSpPr>
            <p:cNvPr id="39941" name="WordArt 5">
              <a:extLst>
                <a:ext uri="{FF2B5EF4-FFF2-40B4-BE49-F238E27FC236}">
                  <a16:creationId xmlns:a16="http://schemas.microsoft.com/office/drawing/2014/main" id="{44AEBFB7-F309-4AAC-93DE-0F65EB2D751D}"/>
                </a:ext>
              </a:extLst>
            </p:cNvPr>
            <p:cNvSpPr>
              <a:spLocks noChangeArrowheads="1" noChangeShapeType="1"/>
            </p:cNvSpPr>
            <p:nvPr/>
          </p:nvSpPr>
          <p:spPr bwMode="auto">
            <a:xfrm>
              <a:off x="273" y="120"/>
              <a:ext cx="1440" cy="288"/>
            </a:xfrm>
            <a:prstGeom prst="rect">
              <a:avLst/>
            </a:prstGeom>
            <a:extLst>
              <a:ext uri="{AF507438-7753-43E0-B8FC-AC1667EBCBE1}">
                <a14:hiddenEffects xmlns:a14="http://schemas.microsoft.com/office/drawing/2010/main">
                  <a:effectLst/>
                </a14:hiddenEffects>
              </a:ext>
            </a:extLst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r>
                <a:rPr lang="zh-CN" altLang="en-US" sz="3600"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  <a:solidFill>
                    <a:srgbClr val="FFFFFF"/>
                  </a:solidFill>
                  <a:latin typeface="宋体" panose="02010600030101010101" pitchFamily="2" charset="-122"/>
                </a:rPr>
                <a:t>山区的特征</a:t>
              </a:r>
            </a:p>
          </p:txBody>
        </p:sp>
      </p:grpSp>
      <p:sp>
        <p:nvSpPr>
          <p:cNvPr id="39942" name="Text Box 6">
            <a:extLst>
              <a:ext uri="{FF2B5EF4-FFF2-40B4-BE49-F238E27FC236}">
                <a16:creationId xmlns:a16="http://schemas.microsoft.com/office/drawing/2014/main" id="{297D472D-2A04-45EE-9A81-B7A4467622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4724400"/>
            <a:ext cx="7561262" cy="1463675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在中国各种地形类型中，山地面积约占全国陆地总面积的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1/3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。如果把山地、丘陵连同比较崎岖的高原合称为山区，那么中国山区面积约占全国总面积的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2/3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9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9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9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42" grpId="0" animBg="1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 descr="湖南湘西矮寨大桥1">
            <a:extLst>
              <a:ext uri="{FF2B5EF4-FFF2-40B4-BE49-F238E27FC236}">
                <a16:creationId xmlns:a16="http://schemas.microsoft.com/office/drawing/2014/main" id="{CD9A8527-AEAB-4298-BD16-87A98D3C6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150"/>
            <a:ext cx="9144000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3" name="Text Box 3">
            <a:extLst>
              <a:ext uri="{FF2B5EF4-FFF2-40B4-BE49-F238E27FC236}">
                <a16:creationId xmlns:a16="http://schemas.microsoft.com/office/drawing/2014/main" id="{00BDF2C2-36A9-45B2-AADB-81BA32101A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4508500"/>
            <a:ext cx="7705725" cy="1920875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与平原相比，山区地面较为崎岖，交通不便，基础设施建设难度较大，成本较高，但山区在农业多种经营、生态旅游开发等方面具有较大优势，部分水热条件配合较好的山间盆地和河谷平原可以发展种植业。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3" grpId="0" animBg="1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ext Box 2">
            <a:extLst>
              <a:ext uri="{FF2B5EF4-FFF2-40B4-BE49-F238E27FC236}">
                <a16:creationId xmlns:a16="http://schemas.microsoft.com/office/drawing/2014/main" id="{674D377F-4724-4758-943C-FF23D2FC5A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363" y="5229225"/>
            <a:ext cx="8388350" cy="1463675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山区生态环境相对脆弱，常见自然灾害有山洪、崩塌、滑坡、泥石流等。在山区开发利用过程中，应该把经济活动强度控制在合理范围之内，预防和控制自然灾害的发生。</a:t>
            </a:r>
          </a:p>
        </p:txBody>
      </p:sp>
      <p:pic>
        <p:nvPicPr>
          <p:cNvPr id="41987" name="Picture 3" descr="滑坡4">
            <a:extLst>
              <a:ext uri="{FF2B5EF4-FFF2-40B4-BE49-F238E27FC236}">
                <a16:creationId xmlns:a16="http://schemas.microsoft.com/office/drawing/2014/main" id="{8D4EE3C6-20D1-47AD-A138-DFB34CEDF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150"/>
            <a:ext cx="4510088" cy="453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88" name="Picture 4" descr="12泥石流1">
            <a:extLst>
              <a:ext uri="{FF2B5EF4-FFF2-40B4-BE49-F238E27FC236}">
                <a16:creationId xmlns:a16="http://schemas.microsoft.com/office/drawing/2014/main" id="{CFFF5E29-E3C0-466B-863B-A2427B835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563" y="692150"/>
            <a:ext cx="4643437" cy="453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9" name="Text Box 5">
            <a:extLst>
              <a:ext uri="{FF2B5EF4-FFF2-40B4-BE49-F238E27FC236}">
                <a16:creationId xmlns:a16="http://schemas.microsoft.com/office/drawing/2014/main" id="{71291010-CA08-4E9B-BB70-713FD8AC0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92150"/>
            <a:ext cx="1187450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滑坡</a:t>
            </a:r>
          </a:p>
        </p:txBody>
      </p:sp>
      <p:sp>
        <p:nvSpPr>
          <p:cNvPr id="41990" name="Text Box 6">
            <a:extLst>
              <a:ext uri="{FF2B5EF4-FFF2-40B4-BE49-F238E27FC236}">
                <a16:creationId xmlns:a16="http://schemas.microsoft.com/office/drawing/2014/main" id="{5A2A174F-91CB-45FA-9F04-E84FAF4AEA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1625" y="692150"/>
            <a:ext cx="1187450" cy="396875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泥石流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1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6" grpId="0" animBg="1" autoUpdateAnimBg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ext Box 2">
            <a:extLst>
              <a:ext uri="{FF2B5EF4-FFF2-40B4-BE49-F238E27FC236}">
                <a16:creationId xmlns:a16="http://schemas.microsoft.com/office/drawing/2014/main" id="{F1ADED20-A9A5-4DBF-8467-9BB290E821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3688" y="981075"/>
            <a:ext cx="5194300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>
                <a:solidFill>
                  <a:schemeClr val="accent2"/>
                </a:solidFill>
              </a:rPr>
              <a:t>    阅读材料，完成下列任务。</a:t>
            </a:r>
          </a:p>
        </p:txBody>
      </p:sp>
      <p:sp>
        <p:nvSpPr>
          <p:cNvPr id="43011" name="WordArt 3">
            <a:extLst>
              <a:ext uri="{FF2B5EF4-FFF2-40B4-BE49-F238E27FC236}">
                <a16:creationId xmlns:a16="http://schemas.microsoft.com/office/drawing/2014/main" id="{2B8E667C-1BA2-4059-85AD-61A3E9829B1F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1712913" y="1125538"/>
            <a:ext cx="9144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 panose="02010600030101010101" pitchFamily="2" charset="-122"/>
              </a:rPr>
              <a:t>活动</a:t>
            </a:r>
          </a:p>
        </p:txBody>
      </p:sp>
      <p:sp>
        <p:nvSpPr>
          <p:cNvPr id="43012" name="Text Box 4">
            <a:extLst>
              <a:ext uri="{FF2B5EF4-FFF2-40B4-BE49-F238E27FC236}">
                <a16:creationId xmlns:a16="http://schemas.microsoft.com/office/drawing/2014/main" id="{6DF4C8DC-2691-4E84-8F19-8BF22D1621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4581525"/>
            <a:ext cx="8642350" cy="192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>
                <a:latin typeface="Times New Roman" panose="02020603050405020304" pitchFamily="18" charset="0"/>
              </a:rPr>
              <a:t>（</a:t>
            </a:r>
            <a:r>
              <a:rPr lang="en-US" altLang="zh-CN">
                <a:latin typeface="Times New Roman" panose="02020603050405020304" pitchFamily="18" charset="0"/>
              </a:rPr>
              <a:t>1</a:t>
            </a:r>
            <a:r>
              <a:rPr lang="zh-CN" altLang="en-US">
                <a:latin typeface="Times New Roman" panose="02020603050405020304" pitchFamily="18" charset="0"/>
              </a:rPr>
              <a:t>）中国陆地海拔</a:t>
            </a:r>
            <a:r>
              <a:rPr lang="en-US" altLang="zh-CN">
                <a:latin typeface="Times New Roman" panose="02020603050405020304" pitchFamily="18" charset="0"/>
              </a:rPr>
              <a:t>1000</a:t>
            </a:r>
            <a:r>
              <a:rPr lang="zh-CN" altLang="en-US">
                <a:latin typeface="Times New Roman" panose="02020603050405020304" pitchFamily="18" charset="0"/>
              </a:rPr>
              <a:t>米以上的面积是多少？约占中国陆地面积的比例是多少？</a:t>
            </a:r>
          </a:p>
          <a:p>
            <a:pPr algn="l">
              <a:lnSpc>
                <a:spcPct val="125000"/>
              </a:lnSpc>
            </a:pPr>
            <a:r>
              <a:rPr lang="zh-CN" altLang="en-US">
                <a:latin typeface="Times New Roman" panose="02020603050405020304" pitchFamily="18" charset="0"/>
              </a:rPr>
              <a:t>（</a:t>
            </a:r>
            <a:r>
              <a:rPr lang="en-US" altLang="zh-CN">
                <a:latin typeface="Times New Roman" panose="02020603050405020304" pitchFamily="18" charset="0"/>
              </a:rPr>
              <a:t>2</a:t>
            </a:r>
            <a:r>
              <a:rPr lang="zh-CN" altLang="en-US">
                <a:latin typeface="Times New Roman" panose="02020603050405020304" pitchFamily="18" charset="0"/>
              </a:rPr>
              <a:t>）中国陆地五种地形类型中，哪一种地形所占的比例最大？</a:t>
            </a:r>
          </a:p>
          <a:p>
            <a:pPr algn="l">
              <a:lnSpc>
                <a:spcPct val="125000"/>
              </a:lnSpc>
            </a:pPr>
            <a:r>
              <a:rPr lang="zh-CN" altLang="en-US">
                <a:latin typeface="Times New Roman" panose="02020603050405020304" pitchFamily="18" charset="0"/>
              </a:rPr>
              <a:t>（</a:t>
            </a:r>
            <a:r>
              <a:rPr lang="en-US" altLang="zh-CN">
                <a:latin typeface="Times New Roman" panose="02020603050405020304" pitchFamily="18" charset="0"/>
              </a:rPr>
              <a:t>3</a:t>
            </a:r>
            <a:r>
              <a:rPr lang="zh-CN" altLang="en-US">
                <a:latin typeface="Times New Roman" panose="02020603050405020304" pitchFamily="18" charset="0"/>
              </a:rPr>
              <a:t>）结合地形图，说一说中国陆地地形类型的主要特点。</a:t>
            </a:r>
          </a:p>
        </p:txBody>
      </p:sp>
      <p:graphicFrame>
        <p:nvGraphicFramePr>
          <p:cNvPr id="43013" name="Group 5">
            <a:extLst>
              <a:ext uri="{FF2B5EF4-FFF2-40B4-BE49-F238E27FC236}">
                <a16:creationId xmlns:a16="http://schemas.microsoft.com/office/drawing/2014/main" id="{454AE4C1-6F04-4D42-AE1E-8AAD96AD776C}"/>
              </a:ext>
            </a:extLst>
          </p:cNvPr>
          <p:cNvGraphicFramePr>
            <a:graphicFrameLocks noGrp="1"/>
          </p:cNvGraphicFramePr>
          <p:nvPr/>
        </p:nvGraphicFramePr>
        <p:xfrm>
          <a:off x="323850" y="2209800"/>
          <a:ext cx="5761038" cy="2380615"/>
        </p:xfrm>
        <a:graphic>
          <a:graphicData uri="http://schemas.openxmlformats.org/drawingml/2006/table">
            <a:tbl>
              <a:tblPr/>
              <a:tblGrid>
                <a:gridCol w="1920875">
                  <a:extLst>
                    <a:ext uri="{9D8B030D-6E8A-4147-A177-3AD203B41FA5}">
                      <a16:colId xmlns:a16="http://schemas.microsoft.com/office/drawing/2014/main" val="137361035"/>
                    </a:ext>
                  </a:extLst>
                </a:gridCol>
                <a:gridCol w="1919288">
                  <a:extLst>
                    <a:ext uri="{9D8B030D-6E8A-4147-A177-3AD203B41FA5}">
                      <a16:colId xmlns:a16="http://schemas.microsoft.com/office/drawing/2014/main" val="1103478243"/>
                    </a:ext>
                  </a:extLst>
                </a:gridCol>
                <a:gridCol w="1920875">
                  <a:extLst>
                    <a:ext uri="{9D8B030D-6E8A-4147-A177-3AD203B41FA5}">
                      <a16:colId xmlns:a16="http://schemas.microsoft.com/office/drawing/2014/main" val="3386711799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海拔（米）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面积（万千米</a:t>
                      </a:r>
                      <a:r>
                        <a:rPr kumimoji="0" lang="en-US" altLang="zh-CN" sz="2000" b="1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）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百分比（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%</a:t>
                      </a: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）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4594901"/>
                  </a:ext>
                </a:extLst>
              </a:tr>
              <a:tr h="39687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＞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3000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248.3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25.9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6035288"/>
                  </a:ext>
                </a:extLst>
              </a:tr>
              <a:tr h="39687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2000~3000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67.6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7.0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5563633"/>
                  </a:ext>
                </a:extLst>
              </a:tr>
              <a:tr h="39528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1000~2000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239.9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25.0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6249960"/>
                  </a:ext>
                </a:extLst>
              </a:tr>
              <a:tr h="39687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500~1000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162.5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16.9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5699106"/>
                  </a:ext>
                </a:extLst>
              </a:tr>
              <a:tr h="39687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＜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500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241.7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25.2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5538242"/>
                  </a:ext>
                </a:extLst>
              </a:tr>
            </a:tbl>
          </a:graphicData>
        </a:graphic>
      </p:graphicFrame>
      <p:grpSp>
        <p:nvGrpSpPr>
          <p:cNvPr id="43043" name="Group 35">
            <a:extLst>
              <a:ext uri="{FF2B5EF4-FFF2-40B4-BE49-F238E27FC236}">
                <a16:creationId xmlns:a16="http://schemas.microsoft.com/office/drawing/2014/main" id="{AEA6FC58-FD2A-45A5-9EE2-13DFC2E3FC17}"/>
              </a:ext>
            </a:extLst>
          </p:cNvPr>
          <p:cNvGrpSpPr>
            <a:grpSpLocks/>
          </p:cNvGrpSpPr>
          <p:nvPr/>
        </p:nvGrpSpPr>
        <p:grpSpPr bwMode="auto">
          <a:xfrm>
            <a:off x="6227763" y="1628775"/>
            <a:ext cx="2736850" cy="2879725"/>
            <a:chOff x="0" y="0"/>
            <a:chExt cx="1724" cy="1814"/>
          </a:xfrm>
        </p:grpSpPr>
        <p:pic>
          <p:nvPicPr>
            <p:cNvPr id="43044" name="Picture 36" descr="8上26">
              <a:extLst>
                <a:ext uri="{FF2B5EF4-FFF2-40B4-BE49-F238E27FC236}">
                  <a16:creationId xmlns:a16="http://schemas.microsoft.com/office/drawing/2014/main" id="{BAB2BDEC-0026-4F5D-AA02-D1EBC89571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" y="0"/>
              <a:ext cx="1479" cy="14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3045" name="Text Box 37">
              <a:extLst>
                <a:ext uri="{FF2B5EF4-FFF2-40B4-BE49-F238E27FC236}">
                  <a16:creationId xmlns:a16="http://schemas.microsoft.com/office/drawing/2014/main" id="{A2648AAE-1BEE-4DC9-B1B2-9653792FC5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7" y="1564"/>
              <a:ext cx="154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000"/>
                <a:t>中国地形类型构成</a:t>
              </a:r>
            </a:p>
          </p:txBody>
        </p:sp>
        <p:sp>
          <p:nvSpPr>
            <p:cNvPr id="43046" name="Text Box 38">
              <a:extLst>
                <a:ext uri="{FF2B5EF4-FFF2-40B4-BE49-F238E27FC236}">
                  <a16:creationId xmlns:a16="http://schemas.microsoft.com/office/drawing/2014/main" id="{58FD92EA-CB9E-4CF3-B8BA-96587298DF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2" y="204"/>
              <a:ext cx="758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/>
                <a:t>山地</a:t>
              </a:r>
              <a:r>
                <a:rPr lang="en-US" altLang="zh-CN" sz="2000"/>
                <a:t>33%</a:t>
              </a:r>
            </a:p>
          </p:txBody>
        </p:sp>
        <p:sp>
          <p:nvSpPr>
            <p:cNvPr id="43047" name="Text Box 39">
              <a:extLst>
                <a:ext uri="{FF2B5EF4-FFF2-40B4-BE49-F238E27FC236}">
                  <a16:creationId xmlns:a16="http://schemas.microsoft.com/office/drawing/2014/main" id="{A3F3BE5A-E44B-432A-925E-1130A7E7F7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6" y="476"/>
              <a:ext cx="758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/>
                <a:t>高原</a:t>
              </a:r>
              <a:r>
                <a:rPr lang="en-US" altLang="zh-CN" sz="2000"/>
                <a:t>26%</a:t>
              </a:r>
            </a:p>
          </p:txBody>
        </p:sp>
        <p:sp>
          <p:nvSpPr>
            <p:cNvPr id="43048" name="Text Box 40">
              <a:extLst>
                <a:ext uri="{FF2B5EF4-FFF2-40B4-BE49-F238E27FC236}">
                  <a16:creationId xmlns:a16="http://schemas.microsoft.com/office/drawing/2014/main" id="{3C05412B-6CDA-496B-B500-05D4344428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657"/>
              <a:ext cx="758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/>
                <a:t>丘陵</a:t>
              </a:r>
              <a:r>
                <a:rPr lang="en-US" altLang="zh-CN" sz="2000"/>
                <a:t>10%</a:t>
              </a:r>
            </a:p>
          </p:txBody>
        </p:sp>
        <p:sp>
          <p:nvSpPr>
            <p:cNvPr id="43049" name="Text Box 41">
              <a:extLst>
                <a:ext uri="{FF2B5EF4-FFF2-40B4-BE49-F238E27FC236}">
                  <a16:creationId xmlns:a16="http://schemas.microsoft.com/office/drawing/2014/main" id="{6DBC11E1-E9AE-463B-8699-1F6BC59370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8" y="1020"/>
              <a:ext cx="758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/>
                <a:t>平原</a:t>
              </a:r>
              <a:r>
                <a:rPr lang="en-US" altLang="zh-CN" sz="2000"/>
                <a:t>12%</a:t>
              </a:r>
            </a:p>
          </p:txBody>
        </p:sp>
        <p:sp>
          <p:nvSpPr>
            <p:cNvPr id="43050" name="Text Box 42">
              <a:extLst>
                <a:ext uri="{FF2B5EF4-FFF2-40B4-BE49-F238E27FC236}">
                  <a16:creationId xmlns:a16="http://schemas.microsoft.com/office/drawing/2014/main" id="{4910D345-E284-4821-8110-BAC7879972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6" y="1111"/>
              <a:ext cx="758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/>
                <a:t>盆地</a:t>
              </a:r>
              <a:r>
                <a:rPr lang="en-US" altLang="zh-CN" sz="2000"/>
                <a:t>19%</a:t>
              </a:r>
            </a:p>
          </p:txBody>
        </p:sp>
      </p:grpSp>
      <p:pic>
        <p:nvPicPr>
          <p:cNvPr id="43051" name="Picture 43" descr="璐濊礉4">
            <a:extLst>
              <a:ext uri="{FF2B5EF4-FFF2-40B4-BE49-F238E27FC236}">
                <a16:creationId xmlns:a16="http://schemas.microsoft.com/office/drawing/2014/main" id="{8623A222-3E50-4FB1-B836-C31E81C61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7090A"/>
              </a:clrFrom>
              <a:clrTo>
                <a:srgbClr val="07090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692150"/>
            <a:ext cx="100330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Box 2">
            <a:extLst>
              <a:ext uri="{FF2B5EF4-FFF2-40B4-BE49-F238E27FC236}">
                <a16:creationId xmlns:a16="http://schemas.microsoft.com/office/drawing/2014/main" id="{3CD5CCBF-671A-4040-8F31-39AF9F9672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3688" y="836613"/>
            <a:ext cx="5699125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>
                <a:solidFill>
                  <a:schemeClr val="accent2"/>
                </a:solidFill>
              </a:rPr>
              <a:t>       中国山区面积广大，发展经济有哪些优势条件？请将你的想法写在图框中。</a:t>
            </a:r>
          </a:p>
        </p:txBody>
      </p:sp>
      <p:sp>
        <p:nvSpPr>
          <p:cNvPr id="44035" name="WordArt 3">
            <a:extLst>
              <a:ext uri="{FF2B5EF4-FFF2-40B4-BE49-F238E27FC236}">
                <a16:creationId xmlns:a16="http://schemas.microsoft.com/office/drawing/2014/main" id="{AFB0FAAC-1682-44BD-89E7-4185D678CAC3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1692275" y="1171575"/>
            <a:ext cx="9144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 panose="02010600030101010101" pitchFamily="2" charset="-122"/>
              </a:rPr>
              <a:t>活动</a:t>
            </a:r>
          </a:p>
        </p:txBody>
      </p:sp>
      <p:grpSp>
        <p:nvGrpSpPr>
          <p:cNvPr id="44036" name="Group 4">
            <a:extLst>
              <a:ext uri="{FF2B5EF4-FFF2-40B4-BE49-F238E27FC236}">
                <a16:creationId xmlns:a16="http://schemas.microsoft.com/office/drawing/2014/main" id="{3A0F8373-0C61-401C-8F43-57C17E09B1DE}"/>
              </a:ext>
            </a:extLst>
          </p:cNvPr>
          <p:cNvGrpSpPr>
            <a:grpSpLocks/>
          </p:cNvGrpSpPr>
          <p:nvPr/>
        </p:nvGrpSpPr>
        <p:grpSpPr bwMode="auto">
          <a:xfrm>
            <a:off x="684213" y="2060575"/>
            <a:ext cx="7848600" cy="4606925"/>
            <a:chOff x="0" y="0"/>
            <a:chExt cx="4944" cy="2902"/>
          </a:xfrm>
        </p:grpSpPr>
        <p:pic>
          <p:nvPicPr>
            <p:cNvPr id="44037" name="Picture 5" descr="P27A">
              <a:extLst>
                <a:ext uri="{FF2B5EF4-FFF2-40B4-BE49-F238E27FC236}">
                  <a16:creationId xmlns:a16="http://schemas.microsoft.com/office/drawing/2014/main" id="{58E46840-549B-4B7A-BF1F-BD8A6C598C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AEAD5"/>
                </a:clrFrom>
                <a:clrTo>
                  <a:srgbClr val="FAEAD5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4944" cy="29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4038" name="Text Box 6">
              <a:extLst>
                <a:ext uri="{FF2B5EF4-FFF2-40B4-BE49-F238E27FC236}">
                  <a16:creationId xmlns:a16="http://schemas.microsoft.com/office/drawing/2014/main" id="{BBC658BB-1D07-464F-B371-3BA1A137C8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" y="693"/>
              <a:ext cx="1134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2000"/>
                <a:t>山区蕴藏着丰富的矿产资源</a:t>
              </a:r>
            </a:p>
          </p:txBody>
        </p:sp>
        <p:sp>
          <p:nvSpPr>
            <p:cNvPr id="44039" name="Text Box 7">
              <a:extLst>
                <a:ext uri="{FF2B5EF4-FFF2-40B4-BE49-F238E27FC236}">
                  <a16:creationId xmlns:a16="http://schemas.microsoft.com/office/drawing/2014/main" id="{13F2DD99-729C-4699-8849-2E8163810B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64" y="2268"/>
              <a:ext cx="1134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2000"/>
                <a:t>    山区河流可以发电</a:t>
              </a:r>
            </a:p>
          </p:txBody>
        </p:sp>
      </p:grpSp>
      <p:pic>
        <p:nvPicPr>
          <p:cNvPr id="44040" name="Picture 8" descr="璐濊礉4">
            <a:extLst>
              <a:ext uri="{FF2B5EF4-FFF2-40B4-BE49-F238E27FC236}">
                <a16:creationId xmlns:a16="http://schemas.microsoft.com/office/drawing/2014/main" id="{737F3D0F-D624-46FB-AF2B-147B47F29A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7090A"/>
              </a:clrFrom>
              <a:clrTo>
                <a:srgbClr val="07090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765175"/>
            <a:ext cx="1154112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182856_200905131928332BEjP">
            <a:extLst>
              <a:ext uri="{FF2B5EF4-FFF2-40B4-BE49-F238E27FC236}">
                <a16:creationId xmlns:a16="http://schemas.microsoft.com/office/drawing/2014/main" id="{71138285-685A-48C5-B507-2DE1F2620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00"/>
          <a:stretch>
            <a:fillRect/>
          </a:stretch>
        </p:blipFill>
        <p:spPr bwMode="auto">
          <a:xfrm>
            <a:off x="0" y="692150"/>
            <a:ext cx="9144000" cy="6192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Text Box 3">
            <a:extLst>
              <a:ext uri="{FF2B5EF4-FFF2-40B4-BE49-F238E27FC236}">
                <a16:creationId xmlns:a16="http://schemas.microsoft.com/office/drawing/2014/main" id="{EF25D2B4-24E2-46DB-84BA-36BBA2EBD4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5375" y="6021388"/>
            <a:ext cx="2087563" cy="457200"/>
          </a:xfrm>
          <a:prstGeom prst="rect">
            <a:avLst/>
          </a:prstGeom>
          <a:solidFill>
            <a:srgbClr val="FF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隶书" pitchFamily="1" charset="-122"/>
              </a:rPr>
              <a:t>昆仑山脉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ext Box 2">
            <a:extLst>
              <a:ext uri="{FF2B5EF4-FFF2-40B4-BE49-F238E27FC236}">
                <a16:creationId xmlns:a16="http://schemas.microsoft.com/office/drawing/2014/main" id="{65F87E79-6481-4126-A4A5-5940FA9C59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3688" y="981075"/>
            <a:ext cx="5699125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>
                <a:solidFill>
                  <a:schemeClr val="accent2"/>
                </a:solidFill>
              </a:rPr>
              <a:t>      下列材料中的两个方案，哪一个较合理？说出你的理由。</a:t>
            </a:r>
          </a:p>
        </p:txBody>
      </p:sp>
      <p:sp>
        <p:nvSpPr>
          <p:cNvPr id="45059" name="WordArt 3">
            <a:extLst>
              <a:ext uri="{FF2B5EF4-FFF2-40B4-BE49-F238E27FC236}">
                <a16:creationId xmlns:a16="http://schemas.microsoft.com/office/drawing/2014/main" id="{FC9991EE-2962-4AB2-9803-07FDB79410A6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1692275" y="1412875"/>
            <a:ext cx="9144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 panose="02010600030101010101" pitchFamily="2" charset="-122"/>
              </a:rPr>
              <a:t>活动</a:t>
            </a:r>
          </a:p>
        </p:txBody>
      </p:sp>
      <p:sp>
        <p:nvSpPr>
          <p:cNvPr id="45060" name="Text Box 4">
            <a:extLst>
              <a:ext uri="{FF2B5EF4-FFF2-40B4-BE49-F238E27FC236}">
                <a16:creationId xmlns:a16="http://schemas.microsoft.com/office/drawing/2014/main" id="{2DD3E6E2-F82E-45FD-B604-F89012E1F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800" y="1989138"/>
            <a:ext cx="8388350" cy="4584700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中国南方山区某村落，海拔1700多米，全村人口不足100人，环境闭塞，经济落后，迄今尚未通公路。为了解决该村的贫困问题，有两种发展方案可供选择。</a:t>
            </a:r>
          </a:p>
          <a:p>
            <a:pPr algn="l">
              <a:lnSpc>
                <a:spcPct val="12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第一种方案是对该村落进行现代化改造，新建几十千米盘山公路，并将通信网络延伸上山，这样需投入大量资金，砍伐大面积林木。</a:t>
            </a:r>
          </a:p>
          <a:p>
            <a:pPr algn="l">
              <a:lnSpc>
                <a:spcPct val="12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第二种方案是移民下山，将该村人口迁入山下平原的小城镇，为劳动力安排新的就业岗位，这样该村居民必须离开传统的居住地。</a:t>
            </a:r>
          </a:p>
        </p:txBody>
      </p:sp>
      <p:pic>
        <p:nvPicPr>
          <p:cNvPr id="45061" name="Picture 5" descr="璐濊礉4">
            <a:extLst>
              <a:ext uri="{FF2B5EF4-FFF2-40B4-BE49-F238E27FC236}">
                <a16:creationId xmlns:a16="http://schemas.microsoft.com/office/drawing/2014/main" id="{BD588668-967D-470A-9920-60B4B5591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7090A"/>
              </a:clrFrom>
              <a:clrTo>
                <a:srgbClr val="07090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762000"/>
            <a:ext cx="1154113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5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60" grpId="0" bldLvl="0" animBg="1" autoUpdateAnimBg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 descr="图片2">
            <a:extLst>
              <a:ext uri="{FF2B5EF4-FFF2-40B4-BE49-F238E27FC236}">
                <a16:creationId xmlns:a16="http://schemas.microsoft.com/office/drawing/2014/main" id="{2C99C378-6F17-49B4-8CB4-4EBC330424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96"/>
          <a:stretch>
            <a:fillRect/>
          </a:stretch>
        </p:blipFill>
        <p:spPr bwMode="auto">
          <a:xfrm>
            <a:off x="755650" y="1052513"/>
            <a:ext cx="8929688" cy="568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3" name="WordArt 3" descr="白色大理石">
            <a:extLst>
              <a:ext uri="{FF2B5EF4-FFF2-40B4-BE49-F238E27FC236}">
                <a16:creationId xmlns:a16="http://schemas.microsoft.com/office/drawing/2014/main" id="{0E2FC846-A53B-4586-B737-CE70310DEC48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611188" y="2205038"/>
            <a:ext cx="457200" cy="274320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ObliqueRight"/>
              <a:lightRig rig="legacyFlat1" dir="r"/>
            </a:scene3d>
            <a:sp3d extrusionH="100000" prstMaterial="legacyMatte">
              <a:extrusionClr>
                <a:srgbClr val="663300"/>
              </a:extrusionClr>
              <a:contourClr>
                <a:srgbClr val="FFCC99"/>
              </a:contourClr>
            </a:sp3d>
          </a:bodyPr>
          <a:lstStyle/>
          <a:p>
            <a:r>
              <a:rPr lang="zh-CN" altLang="en-US" sz="3600">
                <a:ln w="9525">
                  <a:round/>
                  <a:headEnd/>
                  <a:tailEnd/>
                </a:ln>
                <a:blipFill dpi="0" rotWithShape="0">
                  <a:blip r:embed="rId3"/>
                  <a:srcRect/>
                  <a:tile tx="0" ty="0" sx="100000" sy="100000" flip="none" algn="tl"/>
                </a:blipFill>
                <a:latin typeface="宋体" panose="02010600030101010101" pitchFamily="2" charset="-122"/>
              </a:rPr>
              <a:t>地</a:t>
            </a:r>
          </a:p>
          <a:p>
            <a:r>
              <a:rPr lang="zh-CN" altLang="en-US" sz="3600">
                <a:ln w="9525">
                  <a:round/>
                  <a:headEnd/>
                  <a:tailEnd/>
                </a:ln>
                <a:blipFill dpi="0" rotWithShape="0">
                  <a:blip r:embed="rId3"/>
                  <a:srcRect/>
                  <a:tile tx="0" ty="0" sx="100000" sy="100000" flip="none" algn="tl"/>
                </a:blipFill>
                <a:latin typeface="宋体" panose="02010600030101010101" pitchFamily="2" charset="-122"/>
              </a:rPr>
              <a:t>势</a:t>
            </a:r>
          </a:p>
          <a:p>
            <a:r>
              <a:rPr lang="zh-CN" altLang="en-US" sz="3600">
                <a:ln w="9525">
                  <a:round/>
                  <a:headEnd/>
                  <a:tailEnd/>
                </a:ln>
                <a:blipFill dpi="0" rotWithShape="0">
                  <a:blip r:embed="rId3"/>
                  <a:srcRect/>
                  <a:tile tx="0" ty="0" sx="100000" sy="100000" flip="none" algn="tl"/>
                </a:blipFill>
                <a:latin typeface="宋体" panose="02010600030101010101" pitchFamily="2" charset="-122"/>
              </a:rPr>
              <a:t>西</a:t>
            </a:r>
          </a:p>
          <a:p>
            <a:r>
              <a:rPr lang="zh-CN" altLang="en-US" sz="3600">
                <a:ln w="9525">
                  <a:round/>
                  <a:headEnd/>
                  <a:tailEnd/>
                </a:ln>
                <a:blipFill dpi="0" rotWithShape="0">
                  <a:blip r:embed="rId3"/>
                  <a:srcRect/>
                  <a:tile tx="0" ty="0" sx="100000" sy="100000" flip="none" algn="tl"/>
                </a:blipFill>
                <a:latin typeface="宋体" panose="02010600030101010101" pitchFamily="2" charset="-122"/>
              </a:rPr>
              <a:t>高</a:t>
            </a:r>
          </a:p>
          <a:p>
            <a:r>
              <a:rPr lang="zh-CN" altLang="en-US" sz="3600">
                <a:ln w="9525">
                  <a:round/>
                  <a:headEnd/>
                  <a:tailEnd/>
                </a:ln>
                <a:blipFill dpi="0" rotWithShape="0">
                  <a:blip r:embed="rId3"/>
                  <a:srcRect/>
                  <a:tile tx="0" ty="0" sx="100000" sy="100000" flip="none" algn="tl"/>
                </a:blipFill>
                <a:latin typeface="宋体" panose="02010600030101010101" pitchFamily="2" charset="-122"/>
              </a:rPr>
              <a:t>东</a:t>
            </a:r>
          </a:p>
          <a:p>
            <a:r>
              <a:rPr lang="zh-CN" altLang="en-US" sz="3600">
                <a:ln w="9525">
                  <a:round/>
                  <a:headEnd/>
                  <a:tailEnd/>
                </a:ln>
                <a:blipFill dpi="0" rotWithShape="0">
                  <a:blip r:embed="rId3"/>
                  <a:srcRect/>
                  <a:tile tx="0" ty="0" sx="100000" sy="100000" flip="none" algn="tl"/>
                </a:blipFill>
                <a:latin typeface="宋体" panose="02010600030101010101" pitchFamily="2" charset="-122"/>
              </a:rPr>
              <a:t>低</a:t>
            </a:r>
          </a:p>
        </p:txBody>
      </p:sp>
      <p:sp>
        <p:nvSpPr>
          <p:cNvPr id="46084" name="Text Box 4">
            <a:extLst>
              <a:ext uri="{FF2B5EF4-FFF2-40B4-BE49-F238E27FC236}">
                <a16:creationId xmlns:a16="http://schemas.microsoft.com/office/drawing/2014/main" id="{B8651BAD-2728-44D3-8803-A2A56D7F1D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9038" y="1125538"/>
            <a:ext cx="18002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黑体" panose="02010609060101010101" pitchFamily="49" charset="-122"/>
              </a:rPr>
              <a:t>第一级阶梯</a:t>
            </a:r>
          </a:p>
        </p:txBody>
      </p:sp>
      <p:sp>
        <p:nvSpPr>
          <p:cNvPr id="46085" name="Text Box 5">
            <a:extLst>
              <a:ext uri="{FF2B5EF4-FFF2-40B4-BE49-F238E27FC236}">
                <a16:creationId xmlns:a16="http://schemas.microsoft.com/office/drawing/2014/main" id="{C822C922-9D09-46A0-B31A-45EA59874C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9125" y="765175"/>
            <a:ext cx="18002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黑体" panose="02010609060101010101" pitchFamily="49" charset="-122"/>
              </a:rPr>
              <a:t>第二级阶梯</a:t>
            </a:r>
          </a:p>
        </p:txBody>
      </p:sp>
      <p:sp>
        <p:nvSpPr>
          <p:cNvPr id="46086" name="Text Box 6">
            <a:extLst>
              <a:ext uri="{FF2B5EF4-FFF2-40B4-BE49-F238E27FC236}">
                <a16:creationId xmlns:a16="http://schemas.microsoft.com/office/drawing/2014/main" id="{0936B15D-EDC7-4140-8C6C-73F51743E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5113" y="3357563"/>
            <a:ext cx="549275" cy="1825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黑体" panose="02010609060101010101" pitchFamily="49" charset="-122"/>
              </a:rPr>
              <a:t>第三级阶梯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0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0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0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60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6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4" grpId="0" autoUpdateAnimBg="0"/>
      <p:bldP spid="46085" grpId="0" autoUpdateAnimBg="0"/>
      <p:bldP spid="46086" grpId="0" autoUpdateAnimBg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 descr="2012">
            <a:extLst>
              <a:ext uri="{FF2B5EF4-FFF2-40B4-BE49-F238E27FC236}">
                <a16:creationId xmlns:a16="http://schemas.microsoft.com/office/drawing/2014/main" id="{5BE4833D-6FBA-4B12-B131-91FB596AB8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89363"/>
            <a:ext cx="9144000" cy="295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7" name="Text Box 3">
            <a:extLst>
              <a:ext uri="{FF2B5EF4-FFF2-40B4-BE49-F238E27FC236}">
                <a16:creationId xmlns:a16="http://schemas.microsoft.com/office/drawing/2014/main" id="{570C853E-2F1C-466B-A698-96989E62F4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" y="1052513"/>
            <a:ext cx="2700338" cy="2378075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第一级阶梯：中国西南部有号称“世界屋脊”的青藏高原，平均海拔在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4000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米以上。</a:t>
            </a:r>
          </a:p>
        </p:txBody>
      </p:sp>
      <p:sp>
        <p:nvSpPr>
          <p:cNvPr id="47108" name="Text Box 4">
            <a:extLst>
              <a:ext uri="{FF2B5EF4-FFF2-40B4-BE49-F238E27FC236}">
                <a16:creationId xmlns:a16="http://schemas.microsoft.com/office/drawing/2014/main" id="{C5BC26EB-8AA2-43BF-BD6A-65CA83E3D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7675" y="1052513"/>
            <a:ext cx="3455988" cy="2378075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 第二级阶梯：青藏高原向北、向东，地势明显下降，这里分布着海拔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1000~2000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米的高原和盆地，局部低于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500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米。</a:t>
            </a:r>
          </a:p>
        </p:txBody>
      </p:sp>
      <p:sp>
        <p:nvSpPr>
          <p:cNvPr id="47109" name="Text Box 5">
            <a:extLst>
              <a:ext uri="{FF2B5EF4-FFF2-40B4-BE49-F238E27FC236}">
                <a16:creationId xmlns:a16="http://schemas.microsoft.com/office/drawing/2014/main" id="{E4E77DB2-E2B5-43C1-9977-88F852975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688" y="1052513"/>
            <a:ext cx="2376487" cy="2835275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  <a:spcAft>
                <a:spcPct val="50000"/>
              </a:spcAft>
            </a:pP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       第三级阶梯：从第二级阶梯向东，海拔多在</a:t>
            </a:r>
            <a:r>
              <a:rPr lang="en-US" altLang="zh-CN">
                <a:latin typeface="Times New Roman" panose="02020603050405020304" pitchFamily="18" charset="0"/>
                <a:ea typeface="仿宋_GB2312" pitchFamily="49" charset="-122"/>
              </a:rPr>
              <a:t>500</a:t>
            </a:r>
            <a:r>
              <a:rPr lang="zh-CN" altLang="en-US">
                <a:latin typeface="Times New Roman" panose="02020603050405020304" pitchFamily="18" charset="0"/>
                <a:ea typeface="仿宋_GB2312" pitchFamily="49" charset="-122"/>
              </a:rPr>
              <a:t>米以下。这里主要分布着平原和丘陵。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7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7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7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7" grpId="0" animBg="1" autoUpdateAnimBg="0"/>
      <p:bldP spid="47108" grpId="0" animBg="1" autoUpdateAnimBg="0"/>
      <p:bldP spid="47109" grpId="0" animBg="1" autoUpdateAnimBg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 descr="图片2">
            <a:extLst>
              <a:ext uri="{FF2B5EF4-FFF2-40B4-BE49-F238E27FC236}">
                <a16:creationId xmlns:a16="http://schemas.microsoft.com/office/drawing/2014/main" id="{B890E488-634B-485D-B081-CCE6D39B0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1" t="906" r="4878" b="31422"/>
          <a:stretch>
            <a:fillRect/>
          </a:stretch>
        </p:blipFill>
        <p:spPr bwMode="auto">
          <a:xfrm>
            <a:off x="1406525" y="766763"/>
            <a:ext cx="7559675" cy="603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1" name="未知">
            <a:extLst>
              <a:ext uri="{FF2B5EF4-FFF2-40B4-BE49-F238E27FC236}">
                <a16:creationId xmlns:a16="http://schemas.microsoft.com/office/drawing/2014/main" id="{17C67A9C-6171-4BFD-B75B-617DC17F350F}"/>
              </a:ext>
            </a:extLst>
          </p:cNvPr>
          <p:cNvSpPr>
            <a:spLocks/>
          </p:cNvSpPr>
          <p:nvPr/>
        </p:nvSpPr>
        <p:spPr bwMode="auto">
          <a:xfrm>
            <a:off x="1547813" y="2733675"/>
            <a:ext cx="3748087" cy="2495550"/>
          </a:xfrm>
          <a:custGeom>
            <a:avLst/>
            <a:gdLst>
              <a:gd name="T0" fmla="*/ 0 w 2361"/>
              <a:gd name="T1" fmla="*/ 0 h 1572"/>
              <a:gd name="T2" fmla="*/ 90 w 2361"/>
              <a:gd name="T3" fmla="*/ 58 h 1572"/>
              <a:gd name="T4" fmla="*/ 148 w 2361"/>
              <a:gd name="T5" fmla="*/ 165 h 1572"/>
              <a:gd name="T6" fmla="*/ 324 w 2361"/>
              <a:gd name="T7" fmla="*/ 381 h 1572"/>
              <a:gd name="T8" fmla="*/ 609 w 2361"/>
              <a:gd name="T9" fmla="*/ 510 h 1572"/>
              <a:gd name="T10" fmla="*/ 839 w 2361"/>
              <a:gd name="T11" fmla="*/ 469 h 1572"/>
              <a:gd name="T12" fmla="*/ 1107 w 2361"/>
              <a:gd name="T13" fmla="*/ 354 h 1572"/>
              <a:gd name="T14" fmla="*/ 1377 w 2361"/>
              <a:gd name="T15" fmla="*/ 294 h 1572"/>
              <a:gd name="T16" fmla="*/ 1887 w 2361"/>
              <a:gd name="T17" fmla="*/ 378 h 1572"/>
              <a:gd name="T18" fmla="*/ 2157 w 2361"/>
              <a:gd name="T19" fmla="*/ 522 h 1572"/>
              <a:gd name="T20" fmla="*/ 2343 w 2361"/>
              <a:gd name="T21" fmla="*/ 768 h 1572"/>
              <a:gd name="T22" fmla="*/ 2313 w 2361"/>
              <a:gd name="T23" fmla="*/ 1092 h 1572"/>
              <a:gd name="T24" fmla="*/ 2157 w 2361"/>
              <a:gd name="T25" fmla="*/ 1302 h 1572"/>
              <a:gd name="T26" fmla="*/ 2024 w 2361"/>
              <a:gd name="T27" fmla="*/ 1465 h 1572"/>
              <a:gd name="T28" fmla="*/ 1942 w 2361"/>
              <a:gd name="T29" fmla="*/ 1523 h 1572"/>
              <a:gd name="T30" fmla="*/ 1851 w 2361"/>
              <a:gd name="T31" fmla="*/ 1572 h 1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361" h="1572">
                <a:moveTo>
                  <a:pt x="0" y="0"/>
                </a:moveTo>
                <a:cubicBezTo>
                  <a:pt x="27" y="18"/>
                  <a:pt x="59" y="48"/>
                  <a:pt x="90" y="58"/>
                </a:cubicBezTo>
                <a:cubicBezTo>
                  <a:pt x="115" y="86"/>
                  <a:pt x="132" y="135"/>
                  <a:pt x="148" y="165"/>
                </a:cubicBezTo>
                <a:cubicBezTo>
                  <a:pt x="187" y="219"/>
                  <a:pt x="280" y="330"/>
                  <a:pt x="324" y="381"/>
                </a:cubicBezTo>
                <a:cubicBezTo>
                  <a:pt x="401" y="438"/>
                  <a:pt x="523" y="495"/>
                  <a:pt x="609" y="510"/>
                </a:cubicBezTo>
                <a:cubicBezTo>
                  <a:pt x="680" y="510"/>
                  <a:pt x="771" y="481"/>
                  <a:pt x="839" y="469"/>
                </a:cubicBezTo>
                <a:cubicBezTo>
                  <a:pt x="936" y="435"/>
                  <a:pt x="1039" y="385"/>
                  <a:pt x="1107" y="354"/>
                </a:cubicBezTo>
                <a:cubicBezTo>
                  <a:pt x="1138" y="321"/>
                  <a:pt x="1337" y="315"/>
                  <a:pt x="1377" y="294"/>
                </a:cubicBezTo>
                <a:cubicBezTo>
                  <a:pt x="1510" y="305"/>
                  <a:pt x="1736" y="339"/>
                  <a:pt x="1887" y="378"/>
                </a:cubicBezTo>
                <a:cubicBezTo>
                  <a:pt x="2039" y="422"/>
                  <a:pt x="2109" y="489"/>
                  <a:pt x="2157" y="522"/>
                </a:cubicBezTo>
                <a:cubicBezTo>
                  <a:pt x="2210" y="600"/>
                  <a:pt x="2333" y="682"/>
                  <a:pt x="2343" y="768"/>
                </a:cubicBezTo>
                <a:cubicBezTo>
                  <a:pt x="2361" y="864"/>
                  <a:pt x="2344" y="1003"/>
                  <a:pt x="2313" y="1092"/>
                </a:cubicBezTo>
                <a:cubicBezTo>
                  <a:pt x="2287" y="1130"/>
                  <a:pt x="2184" y="1264"/>
                  <a:pt x="2157" y="1302"/>
                </a:cubicBezTo>
                <a:cubicBezTo>
                  <a:pt x="2117" y="1363"/>
                  <a:pt x="2068" y="1415"/>
                  <a:pt x="2024" y="1465"/>
                </a:cubicBezTo>
                <a:cubicBezTo>
                  <a:pt x="1998" y="1503"/>
                  <a:pt x="1988" y="1513"/>
                  <a:pt x="1942" y="1523"/>
                </a:cubicBezTo>
                <a:cubicBezTo>
                  <a:pt x="1926" y="1565"/>
                  <a:pt x="1890" y="1563"/>
                  <a:pt x="1851" y="1572"/>
                </a:cubicBezTo>
              </a:path>
            </a:pathLst>
          </a:custGeom>
          <a:noFill/>
          <a:ln w="38100" cmpd="sng">
            <a:solidFill>
              <a:srgbClr val="FFFF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32" name="未知">
            <a:extLst>
              <a:ext uri="{FF2B5EF4-FFF2-40B4-BE49-F238E27FC236}">
                <a16:creationId xmlns:a16="http://schemas.microsoft.com/office/drawing/2014/main" id="{7C35C223-35B6-40CF-837A-C9F73B672FED}"/>
              </a:ext>
            </a:extLst>
          </p:cNvPr>
          <p:cNvSpPr>
            <a:spLocks/>
          </p:cNvSpPr>
          <p:nvPr/>
        </p:nvSpPr>
        <p:spPr bwMode="auto">
          <a:xfrm>
            <a:off x="5410200" y="985838"/>
            <a:ext cx="2039938" cy="4852987"/>
          </a:xfrm>
          <a:custGeom>
            <a:avLst/>
            <a:gdLst>
              <a:gd name="T0" fmla="*/ 0 w 1285"/>
              <a:gd name="T1" fmla="*/ 3057 h 3057"/>
              <a:gd name="T2" fmla="*/ 150 w 1285"/>
              <a:gd name="T3" fmla="*/ 2955 h 3057"/>
              <a:gd name="T4" fmla="*/ 276 w 1285"/>
              <a:gd name="T5" fmla="*/ 2829 h 3057"/>
              <a:gd name="T6" fmla="*/ 456 w 1285"/>
              <a:gd name="T7" fmla="*/ 2619 h 3057"/>
              <a:gd name="T8" fmla="*/ 342 w 1285"/>
              <a:gd name="T9" fmla="*/ 2445 h 3057"/>
              <a:gd name="T10" fmla="*/ 354 w 1285"/>
              <a:gd name="T11" fmla="*/ 2313 h 3057"/>
              <a:gd name="T12" fmla="*/ 420 w 1285"/>
              <a:gd name="T13" fmla="*/ 2145 h 3057"/>
              <a:gd name="T14" fmla="*/ 486 w 1285"/>
              <a:gd name="T15" fmla="*/ 2007 h 3057"/>
              <a:gd name="T16" fmla="*/ 642 w 1285"/>
              <a:gd name="T17" fmla="*/ 1815 h 3057"/>
              <a:gd name="T18" fmla="*/ 672 w 1285"/>
              <a:gd name="T19" fmla="*/ 1611 h 3057"/>
              <a:gd name="T20" fmla="*/ 738 w 1285"/>
              <a:gd name="T21" fmla="*/ 1395 h 3057"/>
              <a:gd name="T22" fmla="*/ 972 w 1285"/>
              <a:gd name="T23" fmla="*/ 1239 h 3057"/>
              <a:gd name="T24" fmla="*/ 948 w 1285"/>
              <a:gd name="T25" fmla="*/ 1011 h 3057"/>
              <a:gd name="T26" fmla="*/ 1092 w 1285"/>
              <a:gd name="T27" fmla="*/ 789 h 3057"/>
              <a:gd name="T28" fmla="*/ 1194 w 1285"/>
              <a:gd name="T29" fmla="*/ 459 h 3057"/>
              <a:gd name="T30" fmla="*/ 1285 w 1285"/>
              <a:gd name="T31" fmla="*/ 0 h 30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85" h="3057">
                <a:moveTo>
                  <a:pt x="0" y="3057"/>
                </a:moveTo>
                <a:cubicBezTo>
                  <a:pt x="19" y="3038"/>
                  <a:pt x="132" y="2975"/>
                  <a:pt x="150" y="2955"/>
                </a:cubicBezTo>
                <a:cubicBezTo>
                  <a:pt x="171" y="2892"/>
                  <a:pt x="220" y="2856"/>
                  <a:pt x="276" y="2829"/>
                </a:cubicBezTo>
                <a:cubicBezTo>
                  <a:pt x="350" y="2778"/>
                  <a:pt x="402" y="2683"/>
                  <a:pt x="456" y="2619"/>
                </a:cubicBezTo>
                <a:cubicBezTo>
                  <a:pt x="467" y="2585"/>
                  <a:pt x="312" y="2442"/>
                  <a:pt x="342" y="2445"/>
                </a:cubicBezTo>
                <a:cubicBezTo>
                  <a:pt x="364" y="2455"/>
                  <a:pt x="341" y="2363"/>
                  <a:pt x="354" y="2313"/>
                </a:cubicBezTo>
                <a:cubicBezTo>
                  <a:pt x="367" y="2263"/>
                  <a:pt x="398" y="2196"/>
                  <a:pt x="420" y="2145"/>
                </a:cubicBezTo>
                <a:cubicBezTo>
                  <a:pt x="444" y="2099"/>
                  <a:pt x="449" y="2062"/>
                  <a:pt x="486" y="2007"/>
                </a:cubicBezTo>
                <a:cubicBezTo>
                  <a:pt x="523" y="1952"/>
                  <a:pt x="611" y="1881"/>
                  <a:pt x="642" y="1815"/>
                </a:cubicBezTo>
                <a:cubicBezTo>
                  <a:pt x="659" y="1663"/>
                  <a:pt x="594" y="1694"/>
                  <a:pt x="672" y="1611"/>
                </a:cubicBezTo>
                <a:cubicBezTo>
                  <a:pt x="691" y="1555"/>
                  <a:pt x="688" y="1427"/>
                  <a:pt x="738" y="1395"/>
                </a:cubicBezTo>
                <a:cubicBezTo>
                  <a:pt x="753" y="1349"/>
                  <a:pt x="931" y="1254"/>
                  <a:pt x="972" y="1239"/>
                </a:cubicBezTo>
                <a:cubicBezTo>
                  <a:pt x="1034" y="1198"/>
                  <a:pt x="876" y="1080"/>
                  <a:pt x="948" y="1011"/>
                </a:cubicBezTo>
                <a:cubicBezTo>
                  <a:pt x="963" y="964"/>
                  <a:pt x="1058" y="825"/>
                  <a:pt x="1092" y="789"/>
                </a:cubicBezTo>
                <a:cubicBezTo>
                  <a:pt x="1098" y="774"/>
                  <a:pt x="1190" y="474"/>
                  <a:pt x="1194" y="459"/>
                </a:cubicBezTo>
                <a:cubicBezTo>
                  <a:pt x="1241" y="355"/>
                  <a:pt x="1242" y="97"/>
                  <a:pt x="1285" y="0"/>
                </a:cubicBezTo>
              </a:path>
            </a:pathLst>
          </a:custGeom>
          <a:noFill/>
          <a:ln w="38100" cmpd="sng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33" name="Text Box 5">
            <a:extLst>
              <a:ext uri="{FF2B5EF4-FFF2-40B4-BE49-F238E27FC236}">
                <a16:creationId xmlns:a16="http://schemas.microsoft.com/office/drawing/2014/main" id="{25771F50-8D76-4B19-89F1-2BC15766A2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50" y="5260975"/>
            <a:ext cx="3708400" cy="1552575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>
                <a:solidFill>
                  <a:schemeClr val="accent2"/>
                </a:solidFill>
              </a:rPr>
              <a:t>       读图，勾画中国地势三级阶梯的界线，并标注界线上的主要山脉及界线两侧的主要地形区。</a:t>
            </a:r>
          </a:p>
        </p:txBody>
      </p:sp>
      <p:sp>
        <p:nvSpPr>
          <p:cNvPr id="48134" name="WordArt 6">
            <a:extLst>
              <a:ext uri="{FF2B5EF4-FFF2-40B4-BE49-F238E27FC236}">
                <a16:creationId xmlns:a16="http://schemas.microsoft.com/office/drawing/2014/main" id="{D2768A79-6C0C-4C6E-BF66-3DED9211A895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1692275" y="1171575"/>
            <a:ext cx="9144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 panose="02010600030101010101" pitchFamily="2" charset="-122"/>
              </a:rPr>
              <a:t>活动</a:t>
            </a:r>
          </a:p>
        </p:txBody>
      </p:sp>
      <p:sp>
        <p:nvSpPr>
          <p:cNvPr id="48135" name="AutoShape 7">
            <a:extLst>
              <a:ext uri="{FF2B5EF4-FFF2-40B4-BE49-F238E27FC236}">
                <a16:creationId xmlns:a16="http://schemas.microsoft.com/office/drawing/2014/main" id="{D750E269-8270-4510-8AC8-421C2A4272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1763" y="1704975"/>
            <a:ext cx="1031875" cy="314325"/>
          </a:xfrm>
          <a:prstGeom prst="wedgeRectCallout">
            <a:avLst>
              <a:gd name="adj1" fmla="val -74306"/>
              <a:gd name="adj2" fmla="val 135856"/>
            </a:avLst>
          </a:prstGeom>
          <a:solidFill>
            <a:srgbClr val="66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东北平原</a:t>
            </a:r>
          </a:p>
        </p:txBody>
      </p:sp>
      <p:sp>
        <p:nvSpPr>
          <p:cNvPr id="48136" name="Text Box 8">
            <a:extLst>
              <a:ext uri="{FF2B5EF4-FFF2-40B4-BE49-F238E27FC236}">
                <a16:creationId xmlns:a16="http://schemas.microsoft.com/office/drawing/2014/main" id="{AB8660FA-0EDC-4AC9-90F1-24275A56A563}"/>
              </a:ext>
            </a:extLst>
          </p:cNvPr>
          <p:cNvSpPr txBox="1">
            <a:spLocks noChangeArrowheads="1"/>
          </p:cNvSpPr>
          <p:nvPr/>
        </p:nvSpPr>
        <p:spPr bwMode="auto">
          <a:xfrm rot="1094844">
            <a:off x="6865938" y="1409700"/>
            <a:ext cx="484187" cy="131445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0000"/>
                </a:solidFill>
                <a:ea typeface="黑体" panose="02010609060101010101" pitchFamily="49" charset="-122"/>
              </a:rPr>
              <a:t>大兴安岭</a:t>
            </a:r>
          </a:p>
        </p:txBody>
      </p:sp>
      <p:sp>
        <p:nvSpPr>
          <p:cNvPr id="48137" name="Text Box 9">
            <a:extLst>
              <a:ext uri="{FF2B5EF4-FFF2-40B4-BE49-F238E27FC236}">
                <a16:creationId xmlns:a16="http://schemas.microsoft.com/office/drawing/2014/main" id="{937A1DD6-CA71-4A2E-A4B2-73163A2CD8CF}"/>
              </a:ext>
            </a:extLst>
          </p:cNvPr>
          <p:cNvSpPr txBox="1">
            <a:spLocks noChangeArrowheads="1"/>
          </p:cNvSpPr>
          <p:nvPr/>
        </p:nvSpPr>
        <p:spPr bwMode="auto">
          <a:xfrm rot="1094844">
            <a:off x="6350000" y="2857500"/>
            <a:ext cx="485775" cy="100965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0000"/>
                </a:solidFill>
                <a:ea typeface="黑体" panose="02010609060101010101" pitchFamily="49" charset="-122"/>
              </a:rPr>
              <a:t>太行山</a:t>
            </a:r>
          </a:p>
        </p:txBody>
      </p:sp>
      <p:sp>
        <p:nvSpPr>
          <p:cNvPr id="48138" name="Text Box 10">
            <a:extLst>
              <a:ext uri="{FF2B5EF4-FFF2-40B4-BE49-F238E27FC236}">
                <a16:creationId xmlns:a16="http://schemas.microsoft.com/office/drawing/2014/main" id="{6A36FBFE-A248-41B6-9DC0-BDCE147B6E10}"/>
              </a:ext>
            </a:extLst>
          </p:cNvPr>
          <p:cNvSpPr txBox="1">
            <a:spLocks noChangeArrowheads="1"/>
          </p:cNvSpPr>
          <p:nvPr/>
        </p:nvSpPr>
        <p:spPr bwMode="auto">
          <a:xfrm rot="1094844">
            <a:off x="5738813" y="4294188"/>
            <a:ext cx="485775" cy="70326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0000"/>
                </a:solidFill>
                <a:ea typeface="黑体" panose="02010609060101010101" pitchFamily="49" charset="-122"/>
              </a:rPr>
              <a:t>巫山</a:t>
            </a:r>
          </a:p>
        </p:txBody>
      </p:sp>
      <p:sp>
        <p:nvSpPr>
          <p:cNvPr id="48139" name="Text Box 11">
            <a:extLst>
              <a:ext uri="{FF2B5EF4-FFF2-40B4-BE49-F238E27FC236}">
                <a16:creationId xmlns:a16="http://schemas.microsoft.com/office/drawing/2014/main" id="{400CDC2B-453A-4326-9DBA-705BD2A6E31E}"/>
              </a:ext>
            </a:extLst>
          </p:cNvPr>
          <p:cNvSpPr txBox="1">
            <a:spLocks noChangeArrowheads="1"/>
          </p:cNvSpPr>
          <p:nvPr/>
        </p:nvSpPr>
        <p:spPr bwMode="auto">
          <a:xfrm rot="1558751">
            <a:off x="5845175" y="4808538"/>
            <a:ext cx="485775" cy="100806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0000"/>
                </a:solidFill>
                <a:ea typeface="黑体" panose="02010609060101010101" pitchFamily="49" charset="-122"/>
              </a:rPr>
              <a:t>雪峰山</a:t>
            </a:r>
          </a:p>
        </p:txBody>
      </p:sp>
      <p:sp>
        <p:nvSpPr>
          <p:cNvPr id="48140" name="Text Box 12">
            <a:extLst>
              <a:ext uri="{FF2B5EF4-FFF2-40B4-BE49-F238E27FC236}">
                <a16:creationId xmlns:a16="http://schemas.microsoft.com/office/drawing/2014/main" id="{EA8F4D12-2968-44AF-A49D-08AD80ADBEBA}"/>
              </a:ext>
            </a:extLst>
          </p:cNvPr>
          <p:cNvSpPr txBox="1">
            <a:spLocks noChangeArrowheads="1"/>
          </p:cNvSpPr>
          <p:nvPr/>
        </p:nvSpPr>
        <p:spPr bwMode="auto">
          <a:xfrm rot="1438690">
            <a:off x="1401763" y="3282950"/>
            <a:ext cx="1368425" cy="40005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0000"/>
                </a:solidFill>
                <a:ea typeface="黑体" panose="02010609060101010101" pitchFamily="49" charset="-122"/>
              </a:rPr>
              <a:t>昆仑山</a:t>
            </a:r>
          </a:p>
        </p:txBody>
      </p:sp>
      <p:sp>
        <p:nvSpPr>
          <p:cNvPr id="48141" name="Text Box 13">
            <a:extLst>
              <a:ext uri="{FF2B5EF4-FFF2-40B4-BE49-F238E27FC236}">
                <a16:creationId xmlns:a16="http://schemas.microsoft.com/office/drawing/2014/main" id="{BE374F3D-F4FC-4896-A083-325AE95AB9F4}"/>
              </a:ext>
            </a:extLst>
          </p:cNvPr>
          <p:cNvSpPr txBox="1">
            <a:spLocks noChangeArrowheads="1"/>
          </p:cNvSpPr>
          <p:nvPr/>
        </p:nvSpPr>
        <p:spPr bwMode="auto">
          <a:xfrm rot="20552062">
            <a:off x="2627313" y="3067050"/>
            <a:ext cx="1368425" cy="39846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0000"/>
                </a:solidFill>
                <a:ea typeface="黑体" panose="02010609060101010101" pitchFamily="49" charset="-122"/>
              </a:rPr>
              <a:t>阿尔金山</a:t>
            </a:r>
          </a:p>
        </p:txBody>
      </p:sp>
      <p:sp>
        <p:nvSpPr>
          <p:cNvPr id="48142" name="Text Box 14">
            <a:extLst>
              <a:ext uri="{FF2B5EF4-FFF2-40B4-BE49-F238E27FC236}">
                <a16:creationId xmlns:a16="http://schemas.microsoft.com/office/drawing/2014/main" id="{10CC669D-902D-4905-92C0-51F42E31662B}"/>
              </a:ext>
            </a:extLst>
          </p:cNvPr>
          <p:cNvSpPr txBox="1">
            <a:spLocks noChangeArrowheads="1"/>
          </p:cNvSpPr>
          <p:nvPr/>
        </p:nvSpPr>
        <p:spPr bwMode="auto">
          <a:xfrm rot="1438690">
            <a:off x="4138613" y="3211513"/>
            <a:ext cx="1368425" cy="39846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0000"/>
                </a:solidFill>
                <a:ea typeface="黑体" panose="02010609060101010101" pitchFamily="49" charset="-122"/>
              </a:rPr>
              <a:t>祁连山</a:t>
            </a:r>
          </a:p>
        </p:txBody>
      </p:sp>
      <p:sp>
        <p:nvSpPr>
          <p:cNvPr id="48143" name="Text Box 15">
            <a:extLst>
              <a:ext uri="{FF2B5EF4-FFF2-40B4-BE49-F238E27FC236}">
                <a16:creationId xmlns:a16="http://schemas.microsoft.com/office/drawing/2014/main" id="{F70B4A74-5A52-43F0-BA8D-60C5FAD9D1A0}"/>
              </a:ext>
            </a:extLst>
          </p:cNvPr>
          <p:cNvSpPr txBox="1">
            <a:spLocks noChangeArrowheads="1"/>
          </p:cNvSpPr>
          <p:nvPr/>
        </p:nvSpPr>
        <p:spPr bwMode="auto">
          <a:xfrm rot="19186095">
            <a:off x="3924300" y="4651375"/>
            <a:ext cx="1368425" cy="39846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0000"/>
                </a:solidFill>
                <a:ea typeface="黑体" panose="02010609060101010101" pitchFamily="49" charset="-122"/>
              </a:rPr>
              <a:t>横断山脉</a:t>
            </a:r>
          </a:p>
        </p:txBody>
      </p:sp>
      <p:sp>
        <p:nvSpPr>
          <p:cNvPr id="48144" name="AutoShape 16">
            <a:extLst>
              <a:ext uri="{FF2B5EF4-FFF2-40B4-BE49-F238E27FC236}">
                <a16:creationId xmlns:a16="http://schemas.microsoft.com/office/drawing/2014/main" id="{148F977D-5F60-4DD6-A56F-EB3E6A3C62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4138" y="2060575"/>
            <a:ext cx="1287462" cy="314325"/>
          </a:xfrm>
          <a:prstGeom prst="wedgeRectCallout">
            <a:avLst>
              <a:gd name="adj1" fmla="val 70963"/>
              <a:gd name="adj2" fmla="val 81819"/>
            </a:avLst>
          </a:prstGeom>
          <a:solidFill>
            <a:srgbClr val="66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内蒙古高原</a:t>
            </a:r>
          </a:p>
        </p:txBody>
      </p:sp>
      <p:sp>
        <p:nvSpPr>
          <p:cNvPr id="48145" name="AutoShape 17">
            <a:extLst>
              <a:ext uri="{FF2B5EF4-FFF2-40B4-BE49-F238E27FC236}">
                <a16:creationId xmlns:a16="http://schemas.microsoft.com/office/drawing/2014/main" id="{84606A52-3315-4E25-B7C9-901740A2D8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50" y="3046413"/>
            <a:ext cx="1031875" cy="314325"/>
          </a:xfrm>
          <a:prstGeom prst="wedgeRectCallout">
            <a:avLst>
              <a:gd name="adj1" fmla="val -74306"/>
              <a:gd name="adj2" fmla="val 135856"/>
            </a:avLst>
          </a:prstGeom>
          <a:solidFill>
            <a:srgbClr val="66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华北平原</a:t>
            </a:r>
          </a:p>
        </p:txBody>
      </p:sp>
      <p:sp>
        <p:nvSpPr>
          <p:cNvPr id="48146" name="AutoShape 18">
            <a:extLst>
              <a:ext uri="{FF2B5EF4-FFF2-40B4-BE49-F238E27FC236}">
                <a16:creationId xmlns:a16="http://schemas.microsoft.com/office/drawing/2014/main" id="{D7A658E3-2F9A-4A81-8375-5F81918F59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2725" y="3357563"/>
            <a:ext cx="1031875" cy="314325"/>
          </a:xfrm>
          <a:prstGeom prst="wedgeRectCallout">
            <a:avLst>
              <a:gd name="adj1" fmla="val 12000"/>
              <a:gd name="adj2" fmla="val 119190"/>
            </a:avLst>
          </a:prstGeom>
          <a:solidFill>
            <a:srgbClr val="66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黄土高原</a:t>
            </a:r>
          </a:p>
        </p:txBody>
      </p:sp>
      <p:sp>
        <p:nvSpPr>
          <p:cNvPr id="48147" name="AutoShape 19">
            <a:extLst>
              <a:ext uri="{FF2B5EF4-FFF2-40B4-BE49-F238E27FC236}">
                <a16:creationId xmlns:a16="http://schemas.microsoft.com/office/drawing/2014/main" id="{DF6392B5-9CAA-4378-8811-7AD9667547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4163" y="4271963"/>
            <a:ext cx="1798637" cy="314325"/>
          </a:xfrm>
          <a:prstGeom prst="wedgeRectCallout">
            <a:avLst>
              <a:gd name="adj1" fmla="val -58208"/>
              <a:gd name="adj2" fmla="val 112625"/>
            </a:avLst>
          </a:prstGeom>
          <a:solidFill>
            <a:srgbClr val="66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长江中下游平原</a:t>
            </a:r>
          </a:p>
        </p:txBody>
      </p:sp>
      <p:sp>
        <p:nvSpPr>
          <p:cNvPr id="48148" name="AutoShape 20">
            <a:extLst>
              <a:ext uri="{FF2B5EF4-FFF2-40B4-BE49-F238E27FC236}">
                <a16:creationId xmlns:a16="http://schemas.microsoft.com/office/drawing/2014/main" id="{2A00FF15-37F1-439B-B9AC-80E39AFF54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6825" y="4076700"/>
            <a:ext cx="1031875" cy="314325"/>
          </a:xfrm>
          <a:prstGeom prst="wedgeRectCallout">
            <a:avLst>
              <a:gd name="adj1" fmla="val -27384"/>
              <a:gd name="adj2" fmla="val 165153"/>
            </a:avLst>
          </a:prstGeom>
          <a:solidFill>
            <a:srgbClr val="66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四川盆地</a:t>
            </a:r>
          </a:p>
        </p:txBody>
      </p:sp>
      <p:sp>
        <p:nvSpPr>
          <p:cNvPr id="48149" name="AutoShape 21">
            <a:extLst>
              <a:ext uri="{FF2B5EF4-FFF2-40B4-BE49-F238E27FC236}">
                <a16:creationId xmlns:a16="http://schemas.microsoft.com/office/drawing/2014/main" id="{4A73D6EA-4B1A-4034-9099-894304DCA7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8125" y="5059363"/>
            <a:ext cx="1031875" cy="314325"/>
          </a:xfrm>
          <a:prstGeom prst="wedgeRectCallout">
            <a:avLst>
              <a:gd name="adj1" fmla="val -74306"/>
              <a:gd name="adj2" fmla="val 135856"/>
            </a:avLst>
          </a:prstGeom>
          <a:solidFill>
            <a:srgbClr val="66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东南丘陵</a:t>
            </a:r>
          </a:p>
        </p:txBody>
      </p:sp>
      <p:sp>
        <p:nvSpPr>
          <p:cNvPr id="48150" name="AutoShape 22">
            <a:extLst>
              <a:ext uri="{FF2B5EF4-FFF2-40B4-BE49-F238E27FC236}">
                <a16:creationId xmlns:a16="http://schemas.microsoft.com/office/drawing/2014/main" id="{F8D23745-B6DD-4F26-85DC-B3EE2B786E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9150" y="5202238"/>
            <a:ext cx="1031875" cy="314325"/>
          </a:xfrm>
          <a:prstGeom prst="wedgeRectCallout">
            <a:avLst>
              <a:gd name="adj1" fmla="val 10463"/>
              <a:gd name="adj2" fmla="val 105051"/>
            </a:avLst>
          </a:prstGeom>
          <a:solidFill>
            <a:srgbClr val="66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云贵高原</a:t>
            </a:r>
          </a:p>
        </p:txBody>
      </p:sp>
      <p:sp>
        <p:nvSpPr>
          <p:cNvPr id="48151" name="AutoShape 23">
            <a:extLst>
              <a:ext uri="{FF2B5EF4-FFF2-40B4-BE49-F238E27FC236}">
                <a16:creationId xmlns:a16="http://schemas.microsoft.com/office/drawing/2014/main" id="{C8C50659-C2EF-4540-B701-CC8ECB414A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0313" y="2205038"/>
            <a:ext cx="1287462" cy="314325"/>
          </a:xfrm>
          <a:prstGeom prst="wedgeRectCallout">
            <a:avLst>
              <a:gd name="adj1" fmla="val -43384"/>
              <a:gd name="adj2" fmla="val 216162"/>
            </a:avLst>
          </a:prstGeom>
          <a:solidFill>
            <a:srgbClr val="66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塔里木盆地</a:t>
            </a:r>
          </a:p>
        </p:txBody>
      </p:sp>
      <p:sp>
        <p:nvSpPr>
          <p:cNvPr id="48152" name="AutoShape 24">
            <a:extLst>
              <a:ext uri="{FF2B5EF4-FFF2-40B4-BE49-F238E27FC236}">
                <a16:creationId xmlns:a16="http://schemas.microsoft.com/office/drawing/2014/main" id="{84A572B9-BD06-4A74-B34B-CE9FB3300D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413" y="3789363"/>
            <a:ext cx="1031875" cy="314325"/>
          </a:xfrm>
          <a:prstGeom prst="wedgeRectCallout">
            <a:avLst>
              <a:gd name="adj1" fmla="val 151481"/>
              <a:gd name="adj2" fmla="val 43940"/>
            </a:avLst>
          </a:prstGeom>
          <a:solidFill>
            <a:srgbClr val="66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>
                <a:solidFill>
                  <a:srgbClr val="3333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青藏高原</a:t>
            </a:r>
          </a:p>
        </p:txBody>
      </p:sp>
      <p:pic>
        <p:nvPicPr>
          <p:cNvPr id="48153" name="Picture 25" descr="璐濊礉4">
            <a:extLst>
              <a:ext uri="{FF2B5EF4-FFF2-40B4-BE49-F238E27FC236}">
                <a16:creationId xmlns:a16="http://schemas.microsoft.com/office/drawing/2014/main" id="{A82CBEC9-269C-4B1B-A744-F07034642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7090A"/>
              </a:clrFrom>
              <a:clrTo>
                <a:srgbClr val="07090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908050"/>
            <a:ext cx="1154112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8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8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8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8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8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8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8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8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8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8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8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8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8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8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8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8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8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8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8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8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8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8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8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8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8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48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8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8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8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8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8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8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48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48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8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8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5" grpId="0" animBg="1" autoUpdateAnimBg="0"/>
      <p:bldP spid="48136" grpId="0" bldLvl="0" animBg="1" autoUpdateAnimBg="0"/>
      <p:bldP spid="48137" grpId="0" bldLvl="0" animBg="1" autoUpdateAnimBg="0"/>
      <p:bldP spid="48138" grpId="0" bldLvl="0" animBg="1" autoUpdateAnimBg="0"/>
      <p:bldP spid="48139" grpId="0" bldLvl="0" animBg="1" autoUpdateAnimBg="0"/>
      <p:bldP spid="48140" grpId="0" bldLvl="0" animBg="1" autoUpdateAnimBg="0"/>
      <p:bldP spid="48141" grpId="0" bldLvl="0" animBg="1" autoUpdateAnimBg="0"/>
      <p:bldP spid="48142" grpId="0" bldLvl="0" animBg="1" autoUpdateAnimBg="0"/>
      <p:bldP spid="48143" grpId="0" bldLvl="0" animBg="1" autoUpdateAnimBg="0"/>
      <p:bldP spid="48144" grpId="0" animBg="1" autoUpdateAnimBg="0"/>
      <p:bldP spid="48145" grpId="0" animBg="1" autoUpdateAnimBg="0"/>
      <p:bldP spid="48146" grpId="0" animBg="1" autoUpdateAnimBg="0"/>
      <p:bldP spid="48147" grpId="0" animBg="1" autoUpdateAnimBg="0"/>
      <p:bldP spid="48148" grpId="0" animBg="1" autoUpdateAnimBg="0"/>
      <p:bldP spid="48149" grpId="0" animBg="1" autoUpdateAnimBg="0"/>
      <p:bldP spid="48150" grpId="0" animBg="1" autoUpdateAnimBg="0"/>
      <p:bldP spid="48151" grpId="0" animBg="1" autoUpdateAnimBg="0"/>
      <p:bldP spid="48152" grpId="0" animBg="1" autoUpdateAnimBg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2">
            <a:extLst>
              <a:ext uri="{FF2B5EF4-FFF2-40B4-BE49-F238E27FC236}">
                <a16:creationId xmlns:a16="http://schemas.microsoft.com/office/drawing/2014/main" id="{D8E3823F-E084-4F22-874C-ACDC5C43B4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513" y="765175"/>
            <a:ext cx="6624637" cy="1552575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>
                <a:solidFill>
                  <a:schemeClr val="accent2"/>
                </a:solidFill>
              </a:rPr>
              <a:t>       关于地势特征对中国的影响，玲玲和贝贝提出了各自的问题，请尝试回答他们的问题。想一想，你还能提出类似的问题吗？与同学交流，并互相回答。</a:t>
            </a:r>
          </a:p>
        </p:txBody>
      </p:sp>
      <p:sp>
        <p:nvSpPr>
          <p:cNvPr id="49155" name="WordArt 3">
            <a:extLst>
              <a:ext uri="{FF2B5EF4-FFF2-40B4-BE49-F238E27FC236}">
                <a16:creationId xmlns:a16="http://schemas.microsoft.com/office/drawing/2014/main" id="{15746F13-35BF-4463-8F7E-118E10895BBF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900113" y="1387475"/>
            <a:ext cx="9144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 panose="02010600030101010101" pitchFamily="2" charset="-122"/>
              </a:rPr>
              <a:t>活动</a:t>
            </a:r>
          </a:p>
        </p:txBody>
      </p:sp>
      <p:pic>
        <p:nvPicPr>
          <p:cNvPr id="49156" name="Picture 4" descr="玲玲7">
            <a:extLst>
              <a:ext uri="{FF2B5EF4-FFF2-40B4-BE49-F238E27FC236}">
                <a16:creationId xmlns:a16="http://schemas.microsoft.com/office/drawing/2014/main" id="{0A2F4089-8D6E-4ED5-8D8F-AD0CBE580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3500438"/>
            <a:ext cx="1149350" cy="1512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9157" name="Picture 5" descr="贝贝4">
            <a:extLst>
              <a:ext uri="{FF2B5EF4-FFF2-40B4-BE49-F238E27FC236}">
                <a16:creationId xmlns:a16="http://schemas.microsoft.com/office/drawing/2014/main" id="{CB27AEB6-C427-4B38-92B8-6B3EF6EAA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9075" y="3429000"/>
            <a:ext cx="1054100" cy="151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8" name="AutoShape 6">
            <a:extLst>
              <a:ext uri="{FF2B5EF4-FFF2-40B4-BE49-F238E27FC236}">
                <a16:creationId xmlns:a16="http://schemas.microsoft.com/office/drawing/2014/main" id="{F137C2EB-42AF-4920-8342-7809570AB9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5150" y="2565400"/>
            <a:ext cx="2736850" cy="2016125"/>
          </a:xfrm>
          <a:prstGeom prst="wedgeRoundRectCallout">
            <a:avLst>
              <a:gd name="adj1" fmla="val -63282"/>
              <a:gd name="adj2" fmla="val 31102"/>
              <a:gd name="adj3" fmla="val 16667"/>
            </a:avLst>
          </a:prstGeom>
          <a:solidFill>
            <a:srgbClr val="FF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000" tIns="10800" rIns="18000" bIns="10800"/>
          <a:lstStyle/>
          <a:p>
            <a:pPr algn="l"/>
            <a:r>
              <a:rPr lang="zh-CN" altLang="en-US">
                <a:latin typeface="Times New Roman" panose="02020603050405020304" pitchFamily="18" charset="0"/>
                <a:ea typeface="楷体_GB2312" pitchFamily="49" charset="-122"/>
              </a:rPr>
              <a:t>        我国大陆地势西高东低，面向海洋。这样的地势对河流流向会产生怎样的影响呢？</a:t>
            </a:r>
          </a:p>
        </p:txBody>
      </p:sp>
      <p:sp>
        <p:nvSpPr>
          <p:cNvPr id="49159" name="AutoShape 7">
            <a:extLst>
              <a:ext uri="{FF2B5EF4-FFF2-40B4-BE49-F238E27FC236}">
                <a16:creationId xmlns:a16="http://schemas.microsoft.com/office/drawing/2014/main" id="{E021AD81-FB67-4AF7-A78E-9D1D49FEFD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900" y="2565400"/>
            <a:ext cx="2736850" cy="2016125"/>
          </a:xfrm>
          <a:prstGeom prst="wedgeRoundRectCallout">
            <a:avLst>
              <a:gd name="adj1" fmla="val 63977"/>
              <a:gd name="adj2" fmla="val 33227"/>
              <a:gd name="adj3" fmla="val 16667"/>
            </a:avLst>
          </a:prstGeom>
          <a:solidFill>
            <a:srgbClr val="FF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000" tIns="10800" rIns="18000" bIns="10800" anchor="ctr"/>
          <a:lstStyle/>
          <a:p>
            <a:pPr algn="l"/>
            <a:r>
              <a:rPr lang="zh-CN" altLang="en-US">
                <a:latin typeface="Times New Roman" panose="02020603050405020304" pitchFamily="18" charset="0"/>
                <a:ea typeface="楷体_GB2312" pitchFamily="49" charset="-122"/>
              </a:rPr>
              <a:t>        对于我国东西向的交通，这样的地势又会产生怎样的影响呢？</a:t>
            </a:r>
          </a:p>
        </p:txBody>
      </p:sp>
      <p:sp>
        <p:nvSpPr>
          <p:cNvPr id="49160" name="Text Box 8">
            <a:extLst>
              <a:ext uri="{FF2B5EF4-FFF2-40B4-BE49-F238E27FC236}">
                <a16:creationId xmlns:a16="http://schemas.microsoft.com/office/drawing/2014/main" id="{1F73D20C-ECC7-45D5-ADC4-B333400C1F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5157788"/>
            <a:ext cx="8064500" cy="1552575"/>
          </a:xfrm>
          <a:prstGeom prst="rect">
            <a:avLst/>
          </a:prstGeom>
          <a:solidFill>
            <a:srgbClr val="FFCC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ea typeface="黑体" panose="02010609060101010101" pitchFamily="49" charset="-122"/>
              </a:rPr>
              <a:t>       中国地势特征使许多大河自西向江流，沟通了东西交通，加强了沿海与内地的联系；还使许多河流在阶梯交界处产生巨大的水能。同时，还有利于海洋湿润气流深入内地，形成降水。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9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60" grpId="0" animBg="1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WordArt 2">
            <a:extLst>
              <a:ext uri="{FF2B5EF4-FFF2-40B4-BE49-F238E27FC236}">
                <a16:creationId xmlns:a16="http://schemas.microsoft.com/office/drawing/2014/main" id="{2CF3011F-3343-4FF5-B0D1-05AC91C82930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3657600" y="981075"/>
            <a:ext cx="18288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0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8999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课堂练习</a:t>
            </a:r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072F6B4E-8BA9-4439-ACAE-A0B51BBF64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1413" y="6003925"/>
            <a:ext cx="3841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indent="200025"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br>
              <a:rPr lang="zh-CN" altLang="en-US" sz="700" b="0"/>
            </a:br>
            <a:endParaRPr lang="zh-CN" altLang="en-US" sz="1800" b="0"/>
          </a:p>
        </p:txBody>
      </p:sp>
      <p:sp>
        <p:nvSpPr>
          <p:cNvPr id="50180" name="Rectangle 4">
            <a:extLst>
              <a:ext uri="{FF2B5EF4-FFF2-40B4-BE49-F238E27FC236}">
                <a16:creationId xmlns:a16="http://schemas.microsoft.com/office/drawing/2014/main" id="{A96354E6-BA1D-4894-9083-F97492B207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1773238"/>
            <a:ext cx="8424863" cy="4719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15000"/>
              </a:lnSpc>
            </a:pPr>
            <a:r>
              <a:rPr lang="en-US" altLang="zh-CN">
                <a:solidFill>
                  <a:schemeClr val="accent2"/>
                </a:solidFill>
              </a:rPr>
              <a:t>1</a:t>
            </a:r>
            <a:r>
              <a:rPr lang="zh-CN" altLang="en-US">
                <a:solidFill>
                  <a:schemeClr val="accent2"/>
                </a:solidFill>
              </a:rPr>
              <a:t>．中国的四大盆地大多分布在                               （       ）</a:t>
            </a:r>
          </a:p>
          <a:p>
            <a:pPr algn="l">
              <a:lnSpc>
                <a:spcPct val="115000"/>
              </a:lnSpc>
            </a:pPr>
            <a:r>
              <a:rPr lang="en-US" altLang="zh-CN">
                <a:solidFill>
                  <a:srgbClr val="000000"/>
                </a:solidFill>
              </a:rPr>
              <a:t>A</a:t>
            </a:r>
            <a:r>
              <a:rPr lang="zh-CN" altLang="en-US">
                <a:solidFill>
                  <a:srgbClr val="000000"/>
                </a:solidFill>
              </a:rPr>
              <a:t>．地势第一级阶梯上         </a:t>
            </a:r>
            <a:r>
              <a:rPr lang="en-US" altLang="zh-CN">
                <a:solidFill>
                  <a:srgbClr val="000000"/>
                </a:solidFill>
              </a:rPr>
              <a:t>B</a:t>
            </a:r>
            <a:r>
              <a:rPr lang="zh-CN" altLang="en-US">
                <a:solidFill>
                  <a:srgbClr val="000000"/>
                </a:solidFill>
              </a:rPr>
              <a:t>．地势第二级阶梯上</a:t>
            </a:r>
            <a:endParaRPr lang="zh-CN" altLang="en-US"/>
          </a:p>
          <a:p>
            <a:pPr algn="l">
              <a:lnSpc>
                <a:spcPct val="115000"/>
              </a:lnSpc>
            </a:pPr>
            <a:r>
              <a:rPr lang="en-US" altLang="zh-CN">
                <a:solidFill>
                  <a:srgbClr val="000000"/>
                </a:solidFill>
              </a:rPr>
              <a:t>C</a:t>
            </a:r>
            <a:r>
              <a:rPr lang="zh-CN" altLang="en-US">
                <a:solidFill>
                  <a:srgbClr val="000000"/>
                </a:solidFill>
              </a:rPr>
              <a:t>．地势第三级阶梯上         </a:t>
            </a:r>
            <a:r>
              <a:rPr lang="en-US" altLang="zh-CN">
                <a:solidFill>
                  <a:srgbClr val="000000"/>
                </a:solidFill>
              </a:rPr>
              <a:t>D</a:t>
            </a:r>
            <a:r>
              <a:rPr lang="zh-CN" altLang="en-US">
                <a:solidFill>
                  <a:srgbClr val="000000"/>
                </a:solidFill>
              </a:rPr>
              <a:t>．海洋大陆架上</a:t>
            </a:r>
            <a:endParaRPr lang="zh-CN" altLang="en-US"/>
          </a:p>
          <a:p>
            <a:pPr algn="l">
              <a:lnSpc>
                <a:spcPct val="115000"/>
              </a:lnSpc>
            </a:pPr>
            <a:r>
              <a:rPr lang="en-US" altLang="zh-CN">
                <a:solidFill>
                  <a:schemeClr val="accent2"/>
                </a:solidFill>
              </a:rPr>
              <a:t>2</a:t>
            </a:r>
            <a:r>
              <a:rPr lang="zh-CN" altLang="en-US">
                <a:solidFill>
                  <a:schemeClr val="accent2"/>
                </a:solidFill>
              </a:rPr>
              <a:t>．下列山脉中，大致走向与其他三条不同的是      （       ）</a:t>
            </a:r>
          </a:p>
          <a:p>
            <a:pPr algn="l">
              <a:lnSpc>
                <a:spcPct val="115000"/>
              </a:lnSpc>
            </a:pPr>
            <a:r>
              <a:rPr lang="en-US" altLang="zh-CN">
                <a:solidFill>
                  <a:srgbClr val="000000"/>
                </a:solidFill>
              </a:rPr>
              <a:t>A</a:t>
            </a:r>
            <a:r>
              <a:rPr lang="zh-CN" altLang="en-US">
                <a:solidFill>
                  <a:srgbClr val="000000"/>
                </a:solidFill>
              </a:rPr>
              <a:t>．贺兰山                            </a:t>
            </a:r>
            <a:r>
              <a:rPr lang="en-US" altLang="zh-CN">
                <a:solidFill>
                  <a:srgbClr val="000000"/>
                </a:solidFill>
              </a:rPr>
              <a:t>B</a:t>
            </a:r>
            <a:r>
              <a:rPr lang="zh-CN" altLang="en-US">
                <a:solidFill>
                  <a:srgbClr val="000000"/>
                </a:solidFill>
              </a:rPr>
              <a:t>．六盘山</a:t>
            </a:r>
            <a:endParaRPr lang="zh-CN" altLang="en-US"/>
          </a:p>
          <a:p>
            <a:pPr algn="l">
              <a:lnSpc>
                <a:spcPct val="115000"/>
              </a:lnSpc>
            </a:pPr>
            <a:r>
              <a:rPr lang="en-US" altLang="zh-CN">
                <a:solidFill>
                  <a:srgbClr val="000000"/>
                </a:solidFill>
              </a:rPr>
              <a:t>C</a:t>
            </a:r>
            <a:r>
              <a:rPr lang="zh-CN" altLang="en-US">
                <a:solidFill>
                  <a:srgbClr val="000000"/>
                </a:solidFill>
              </a:rPr>
              <a:t>．横断山脉                        </a:t>
            </a:r>
            <a:r>
              <a:rPr lang="en-US" altLang="zh-CN">
                <a:solidFill>
                  <a:srgbClr val="000000"/>
                </a:solidFill>
              </a:rPr>
              <a:t>D</a:t>
            </a:r>
            <a:r>
              <a:rPr lang="zh-CN" altLang="en-US">
                <a:solidFill>
                  <a:srgbClr val="000000"/>
                </a:solidFill>
              </a:rPr>
              <a:t>．阿尔泰山</a:t>
            </a:r>
          </a:p>
          <a:p>
            <a:pPr algn="l">
              <a:lnSpc>
                <a:spcPct val="115000"/>
              </a:lnSpc>
            </a:pPr>
            <a:r>
              <a:rPr lang="en-US" altLang="zh-CN">
                <a:solidFill>
                  <a:schemeClr val="accent2"/>
                </a:solidFill>
              </a:rPr>
              <a:t>3</a:t>
            </a:r>
            <a:r>
              <a:rPr lang="zh-CN" altLang="en-US">
                <a:solidFill>
                  <a:schemeClr val="accent2"/>
                </a:solidFill>
              </a:rPr>
              <a:t>．关于五岳的说法，正确的是                               （       ）</a:t>
            </a:r>
          </a:p>
          <a:p>
            <a:pPr algn="l">
              <a:lnSpc>
                <a:spcPct val="115000"/>
              </a:lnSpc>
            </a:pPr>
            <a:r>
              <a:rPr lang="en-US" altLang="zh-CN"/>
              <a:t>A</a:t>
            </a:r>
            <a:r>
              <a:rPr lang="zh-CN" altLang="en-US"/>
              <a:t>．都位于我国地势的第三级阶梯</a:t>
            </a:r>
          </a:p>
          <a:p>
            <a:pPr algn="l">
              <a:lnSpc>
                <a:spcPct val="115000"/>
              </a:lnSpc>
            </a:pPr>
            <a:r>
              <a:rPr lang="en-US" altLang="zh-CN"/>
              <a:t>B</a:t>
            </a:r>
            <a:r>
              <a:rPr lang="zh-CN" altLang="en-US"/>
              <a:t>．西岳华山位于秦岭以南</a:t>
            </a:r>
          </a:p>
          <a:p>
            <a:pPr algn="l">
              <a:lnSpc>
                <a:spcPct val="115000"/>
              </a:lnSpc>
            </a:pPr>
            <a:r>
              <a:rPr lang="en-US" altLang="zh-CN"/>
              <a:t>C</a:t>
            </a:r>
            <a:r>
              <a:rPr lang="zh-CN" altLang="en-US"/>
              <a:t>．北岳恒山位于太行山以西</a:t>
            </a:r>
          </a:p>
          <a:p>
            <a:pPr algn="l">
              <a:lnSpc>
                <a:spcPct val="115000"/>
              </a:lnSpc>
            </a:pPr>
            <a:r>
              <a:rPr lang="en-US" altLang="zh-CN"/>
              <a:t>D</a:t>
            </a:r>
            <a:r>
              <a:rPr lang="zh-CN" altLang="en-US"/>
              <a:t>．南岳衡山位于南岭之中 </a:t>
            </a:r>
          </a:p>
        </p:txBody>
      </p:sp>
      <p:sp>
        <p:nvSpPr>
          <p:cNvPr id="50181" name="Rectangle 5">
            <a:extLst>
              <a:ext uri="{FF2B5EF4-FFF2-40B4-BE49-F238E27FC236}">
                <a16:creationId xmlns:a16="http://schemas.microsoft.com/office/drawing/2014/main" id="{3180F1B8-41DC-4E43-9679-B14C79D9D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6188" y="1773238"/>
            <a:ext cx="4048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3333FF"/>
                </a:solidFill>
              </a:rPr>
              <a:t>B</a:t>
            </a:r>
          </a:p>
        </p:txBody>
      </p:sp>
      <p:sp>
        <p:nvSpPr>
          <p:cNvPr id="50182" name="Rectangle 6">
            <a:extLst>
              <a:ext uri="{FF2B5EF4-FFF2-40B4-BE49-F238E27FC236}">
                <a16:creationId xmlns:a16="http://schemas.microsoft.com/office/drawing/2014/main" id="{1780A8E3-BB89-4FC7-B5D6-0BB4AE34B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3175" y="3068638"/>
            <a:ext cx="4048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3333FF"/>
                </a:solidFill>
              </a:rPr>
              <a:t>D</a:t>
            </a:r>
          </a:p>
        </p:txBody>
      </p:sp>
      <p:sp>
        <p:nvSpPr>
          <p:cNvPr id="50183" name="Rectangle 7">
            <a:extLst>
              <a:ext uri="{FF2B5EF4-FFF2-40B4-BE49-F238E27FC236}">
                <a16:creationId xmlns:a16="http://schemas.microsoft.com/office/drawing/2014/main" id="{A6DE312E-4FE8-4344-9297-52DD13AB1D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6188" y="4365625"/>
            <a:ext cx="4048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3333FF"/>
                </a:solidFill>
              </a:rPr>
              <a:t>C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0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0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0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81" grpId="0" autoUpdateAnimBg="0"/>
      <p:bldP spid="50182" grpId="0" autoUpdateAnimBg="0"/>
      <p:bldP spid="50183" grpId="0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02" name="Group 2">
            <a:extLst>
              <a:ext uri="{FF2B5EF4-FFF2-40B4-BE49-F238E27FC236}">
                <a16:creationId xmlns:a16="http://schemas.microsoft.com/office/drawing/2014/main" id="{15C9B794-CF33-4437-BFE5-29B35DF04C07}"/>
              </a:ext>
            </a:extLst>
          </p:cNvPr>
          <p:cNvGrpSpPr>
            <a:grpSpLocks/>
          </p:cNvGrpSpPr>
          <p:nvPr/>
        </p:nvGrpSpPr>
        <p:grpSpPr bwMode="auto">
          <a:xfrm>
            <a:off x="4859338" y="1647825"/>
            <a:ext cx="3779837" cy="2357438"/>
            <a:chOff x="0" y="0"/>
            <a:chExt cx="2381" cy="1485"/>
          </a:xfrm>
        </p:grpSpPr>
        <p:pic>
          <p:nvPicPr>
            <p:cNvPr id="51203" name="Picture 3" descr="柴达木盆地">
              <a:extLst>
                <a:ext uri="{FF2B5EF4-FFF2-40B4-BE49-F238E27FC236}">
                  <a16:creationId xmlns:a16="http://schemas.microsoft.com/office/drawing/2014/main" id="{91019842-DB9A-4588-854C-E222FC8234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381" cy="1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204" name="Text Box 4">
              <a:extLst>
                <a:ext uri="{FF2B5EF4-FFF2-40B4-BE49-F238E27FC236}">
                  <a16:creationId xmlns:a16="http://schemas.microsoft.com/office/drawing/2014/main" id="{45BF8102-764A-408E-B6A0-2F7BE3FF9F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97" y="249"/>
              <a:ext cx="168" cy="1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CN" altLang="en-US" sz="1800">
                  <a:latin typeface="Times New Roman" panose="02020603050405020304" pitchFamily="18" charset="0"/>
                  <a:cs typeface="Times New Roman" panose="02020603050405020304" pitchFamily="18" charset="0"/>
                </a:rPr>
                <a:t>①</a:t>
              </a:r>
              <a:endParaRPr lang="zh-CN" altLang="en-US" sz="1800"/>
            </a:p>
          </p:txBody>
        </p:sp>
        <p:sp>
          <p:nvSpPr>
            <p:cNvPr id="51205" name="Text Box 5">
              <a:extLst>
                <a:ext uri="{FF2B5EF4-FFF2-40B4-BE49-F238E27FC236}">
                  <a16:creationId xmlns:a16="http://schemas.microsoft.com/office/drawing/2014/main" id="{B8B49F85-AC04-4234-A282-A54585899A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6" y="952"/>
              <a:ext cx="168" cy="1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CN" altLang="en-US" sz="1800">
                  <a:latin typeface="Times New Roman" panose="02020603050405020304" pitchFamily="18" charset="0"/>
                  <a:cs typeface="Times New Roman" panose="02020603050405020304" pitchFamily="18" charset="0"/>
                </a:rPr>
                <a:t>②</a:t>
              </a:r>
              <a:endParaRPr lang="zh-CN" altLang="en-US" sz="1800"/>
            </a:p>
          </p:txBody>
        </p:sp>
        <p:sp>
          <p:nvSpPr>
            <p:cNvPr id="51206" name="Text Box 6">
              <a:extLst>
                <a:ext uri="{FF2B5EF4-FFF2-40B4-BE49-F238E27FC236}">
                  <a16:creationId xmlns:a16="http://schemas.microsoft.com/office/drawing/2014/main" id="{D03075CF-72DB-4AA2-AE94-4A688AC851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" y="635"/>
              <a:ext cx="168" cy="1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CN" altLang="en-US" sz="1800">
                  <a:latin typeface="Times New Roman" panose="02020603050405020304" pitchFamily="18" charset="0"/>
                  <a:cs typeface="Times New Roman" panose="02020603050405020304" pitchFamily="18" charset="0"/>
                </a:rPr>
                <a:t>③</a:t>
              </a:r>
              <a:endParaRPr lang="zh-CN" altLang="en-US" sz="1800"/>
            </a:p>
          </p:txBody>
        </p:sp>
        <p:sp>
          <p:nvSpPr>
            <p:cNvPr id="51207" name="Text Box 7">
              <a:extLst>
                <a:ext uri="{FF2B5EF4-FFF2-40B4-BE49-F238E27FC236}">
                  <a16:creationId xmlns:a16="http://schemas.microsoft.com/office/drawing/2014/main" id="{C371782C-BF6C-43FC-B14F-EC31A8C3C2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" y="227"/>
              <a:ext cx="168" cy="1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CN" altLang="en-US" sz="1800">
                  <a:latin typeface="Times New Roman" panose="02020603050405020304" pitchFamily="18" charset="0"/>
                  <a:cs typeface="Times New Roman" panose="02020603050405020304" pitchFamily="18" charset="0"/>
                </a:rPr>
                <a:t>④</a:t>
              </a:r>
              <a:endParaRPr lang="zh-CN" altLang="en-US" sz="1800"/>
            </a:p>
          </p:txBody>
        </p:sp>
      </p:grpSp>
      <p:sp>
        <p:nvSpPr>
          <p:cNvPr id="51208" name="Rectangle 8">
            <a:extLst>
              <a:ext uri="{FF2B5EF4-FFF2-40B4-BE49-F238E27FC236}">
                <a16:creationId xmlns:a16="http://schemas.microsoft.com/office/drawing/2014/main" id="{870072B0-DA71-4898-91FF-A82C1F8273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675" y="760413"/>
            <a:ext cx="8866188" cy="5976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lnSpc>
                <a:spcPct val="115000"/>
              </a:lnSpc>
            </a:pPr>
            <a:r>
              <a:rPr lang="zh-CN" altLang="en-US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读图，完成４～6题。</a:t>
            </a:r>
          </a:p>
          <a:p>
            <a:pPr algn="l">
              <a:lnSpc>
                <a:spcPct val="115000"/>
              </a:lnSpc>
            </a:pPr>
            <a:r>
              <a:rPr lang="zh-CN" altLang="en-US">
                <a:solidFill>
                  <a:schemeClr val="accent2"/>
                </a:solidFill>
              </a:rPr>
              <a:t>4．③地形区的名称是（       ）</a:t>
            </a:r>
          </a:p>
          <a:p>
            <a:pPr algn="l">
              <a:lnSpc>
                <a:spcPct val="115000"/>
              </a:lnSpc>
            </a:pPr>
            <a:r>
              <a:rPr lang="zh-CN" altLang="en-US"/>
              <a:t>A．内蒙古高原</a:t>
            </a:r>
          </a:p>
          <a:p>
            <a:pPr algn="l">
              <a:lnSpc>
                <a:spcPct val="115000"/>
              </a:lnSpc>
            </a:pPr>
            <a:r>
              <a:rPr lang="zh-CN" altLang="en-US"/>
              <a:t>B．柴达木盆地</a:t>
            </a:r>
          </a:p>
          <a:p>
            <a:pPr algn="l">
              <a:lnSpc>
                <a:spcPct val="115000"/>
              </a:lnSpc>
            </a:pPr>
            <a:r>
              <a:rPr lang="zh-CN" altLang="en-US"/>
              <a:t>C．塔里木盆地</a:t>
            </a:r>
          </a:p>
          <a:p>
            <a:pPr algn="l">
              <a:lnSpc>
                <a:spcPct val="115000"/>
              </a:lnSpc>
            </a:pPr>
            <a:r>
              <a:rPr lang="zh-CN" altLang="en-US"/>
              <a:t>D．黄土高原</a:t>
            </a:r>
          </a:p>
          <a:p>
            <a:pPr algn="l">
              <a:lnSpc>
                <a:spcPct val="115000"/>
              </a:lnSpc>
            </a:pPr>
            <a:r>
              <a:rPr lang="zh-CN" altLang="en-US">
                <a:solidFill>
                  <a:schemeClr val="accent2"/>
                </a:solidFill>
              </a:rPr>
              <a:t>5．③地形区的特点是（       ）</a:t>
            </a:r>
          </a:p>
          <a:p>
            <a:pPr algn="l">
              <a:lnSpc>
                <a:spcPct val="115000"/>
              </a:lnSpc>
            </a:pPr>
            <a:r>
              <a:rPr lang="zh-CN" altLang="en-US"/>
              <a:t>A．拥有我国最大的沙漠</a:t>
            </a:r>
          </a:p>
          <a:p>
            <a:pPr algn="l">
              <a:lnSpc>
                <a:spcPct val="115000"/>
              </a:lnSpc>
            </a:pPr>
            <a:r>
              <a:rPr lang="zh-CN" altLang="en-US"/>
              <a:t>B．我国第二大的盆地</a:t>
            </a:r>
          </a:p>
          <a:p>
            <a:pPr algn="l">
              <a:lnSpc>
                <a:spcPct val="115000"/>
              </a:lnSpc>
            </a:pPr>
            <a:r>
              <a:rPr lang="zh-CN" altLang="en-US"/>
              <a:t>C．我国地势最高的内陆大盆地</a:t>
            </a:r>
          </a:p>
          <a:p>
            <a:pPr algn="l">
              <a:lnSpc>
                <a:spcPct val="115000"/>
              </a:lnSpc>
            </a:pPr>
            <a:r>
              <a:rPr lang="zh-CN" altLang="en-US"/>
              <a:t>D．地表多出露紫红色砂、页岩</a:t>
            </a:r>
          </a:p>
          <a:p>
            <a:pPr algn="l">
              <a:lnSpc>
                <a:spcPct val="115000"/>
              </a:lnSpc>
            </a:pPr>
            <a:r>
              <a:rPr lang="zh-CN" altLang="en-US">
                <a:solidFill>
                  <a:schemeClr val="accent2"/>
                </a:solidFill>
              </a:rPr>
              <a:t>6．代号①②③④所在省级行政区域单位的名称正确的是（       ）</a:t>
            </a:r>
          </a:p>
          <a:p>
            <a:pPr algn="l">
              <a:lnSpc>
                <a:spcPct val="115000"/>
              </a:lnSpc>
            </a:pPr>
            <a:r>
              <a:rPr lang="zh-CN" altLang="en-US"/>
              <a:t>A．①是甘肃省                  　  B．②是陕西省</a:t>
            </a:r>
          </a:p>
          <a:p>
            <a:pPr algn="l">
              <a:lnSpc>
                <a:spcPct val="115000"/>
              </a:lnSpc>
            </a:pPr>
            <a:r>
              <a:rPr lang="zh-CN" altLang="en-US"/>
              <a:t>C．③是西藏自治区                D．④是四川省</a:t>
            </a:r>
          </a:p>
        </p:txBody>
      </p:sp>
      <p:sp>
        <p:nvSpPr>
          <p:cNvPr id="51209" name="Rectangle 9">
            <a:extLst>
              <a:ext uri="{FF2B5EF4-FFF2-40B4-BE49-F238E27FC236}">
                <a16:creationId xmlns:a16="http://schemas.microsoft.com/office/drawing/2014/main" id="{74F0C80B-1B6E-4793-860A-5B1E479E30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1275" y="1243013"/>
            <a:ext cx="4048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3333FF"/>
                </a:solidFill>
              </a:rPr>
              <a:t>B</a:t>
            </a:r>
          </a:p>
        </p:txBody>
      </p:sp>
      <p:sp>
        <p:nvSpPr>
          <p:cNvPr id="51210" name="Rectangle 10">
            <a:extLst>
              <a:ext uri="{FF2B5EF4-FFF2-40B4-BE49-F238E27FC236}">
                <a16:creationId xmlns:a16="http://schemas.microsoft.com/office/drawing/2014/main" id="{EF669AEE-B33C-4792-86D1-791877DE72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1275" y="3284538"/>
            <a:ext cx="4048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3333FF"/>
                </a:solidFill>
              </a:rPr>
              <a:t>C</a:t>
            </a:r>
          </a:p>
        </p:txBody>
      </p:sp>
      <p:sp>
        <p:nvSpPr>
          <p:cNvPr id="51211" name="Rectangle 11">
            <a:extLst>
              <a:ext uri="{FF2B5EF4-FFF2-40B4-BE49-F238E27FC236}">
                <a16:creationId xmlns:a16="http://schemas.microsoft.com/office/drawing/2014/main" id="{0DD6936F-986B-47F4-A331-8173ED041C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88363" y="5445125"/>
            <a:ext cx="4048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3333FF"/>
                </a:solidFill>
              </a:rPr>
              <a:t>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1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09" grpId="0" autoUpdateAnimBg="0"/>
      <p:bldP spid="51210" grpId="0" autoUpdateAnimBg="0"/>
      <p:bldP spid="51211" grpId="0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>
            <a:extLst>
              <a:ext uri="{FF2B5EF4-FFF2-40B4-BE49-F238E27FC236}">
                <a16:creationId xmlns:a16="http://schemas.microsoft.com/office/drawing/2014/main" id="{36E37FC4-70E5-47F5-AF50-0D2EFBE2F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1" r="2472" b="1297"/>
          <a:stretch>
            <a:fillRect/>
          </a:stretch>
        </p:blipFill>
        <p:spPr bwMode="auto">
          <a:xfrm>
            <a:off x="4211638" y="1844675"/>
            <a:ext cx="4244975" cy="32210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227" name="Rectangle 3">
            <a:extLst>
              <a:ext uri="{FF2B5EF4-FFF2-40B4-BE49-F238E27FC236}">
                <a16:creationId xmlns:a16="http://schemas.microsoft.com/office/drawing/2014/main" id="{383525D7-94B1-4DB4-90DF-87CE0F1A76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213" y="1243013"/>
            <a:ext cx="68722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/>
              <a:t>7.</a:t>
            </a:r>
            <a:r>
              <a:rPr lang="zh-CN" altLang="en-US"/>
              <a:t>下图是黄土高原的景观图，读图回答下列问题。</a:t>
            </a:r>
          </a:p>
        </p:txBody>
      </p:sp>
      <p:sp>
        <p:nvSpPr>
          <p:cNvPr id="52228" name="Rectangle 4">
            <a:extLst>
              <a:ext uri="{FF2B5EF4-FFF2-40B4-BE49-F238E27FC236}">
                <a16:creationId xmlns:a16="http://schemas.microsoft.com/office/drawing/2014/main" id="{6D01C516-B349-40DB-B280-17FA477731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1844675"/>
            <a:ext cx="7775575" cy="466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）请你描述黄土高</a:t>
            </a:r>
          </a:p>
          <a:p>
            <a:pPr algn="l">
              <a:lnSpc>
                <a:spcPct val="125000"/>
              </a:lnSpc>
            </a:pPr>
            <a:r>
              <a:rPr lang="zh-CN" altLang="en-US"/>
              <a:t>原的分布范围。</a:t>
            </a:r>
          </a:p>
          <a:p>
            <a:pPr algn="l">
              <a:lnSpc>
                <a:spcPct val="125000"/>
              </a:lnSpc>
            </a:pPr>
            <a:r>
              <a:rPr lang="zh-CN" altLang="en-US"/>
              <a:t>        </a:t>
            </a:r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黄土高原分布在太行</a:t>
            </a:r>
          </a:p>
          <a:p>
            <a:pPr algn="l">
              <a:lnSpc>
                <a:spcPct val="125000"/>
              </a:lnSpc>
            </a:pPr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山以西，祁连山乌鞘岭</a:t>
            </a:r>
          </a:p>
          <a:p>
            <a:pPr algn="l">
              <a:lnSpc>
                <a:spcPct val="125000"/>
              </a:lnSpc>
            </a:pPr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以东，长城以南，秦岭</a:t>
            </a:r>
          </a:p>
          <a:p>
            <a:pPr algn="l">
              <a:lnSpc>
                <a:spcPct val="125000"/>
              </a:lnSpc>
            </a:pPr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以北。</a:t>
            </a:r>
          </a:p>
          <a:p>
            <a:pPr algn="l">
              <a:lnSpc>
                <a:spcPct val="125000"/>
              </a:lnSpc>
            </a:pPr>
            <a:endParaRPr lang="zh-CN" altLang="en-US">
              <a:solidFill>
                <a:srgbClr val="3333FF"/>
              </a:solidFill>
              <a:ea typeface="黑体" panose="02010609060101010101" pitchFamily="49" charset="-122"/>
            </a:endParaRPr>
          </a:p>
          <a:p>
            <a:pPr algn="l">
              <a:lnSpc>
                <a:spcPct val="125000"/>
              </a:lnSpc>
            </a:pPr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）请你用简短的语言概括黄土高原的地表形态特征。</a:t>
            </a:r>
          </a:p>
          <a:p>
            <a:pPr algn="l">
              <a:lnSpc>
                <a:spcPct val="125000"/>
              </a:lnSpc>
            </a:pPr>
            <a:r>
              <a:rPr lang="zh-CN" altLang="en-US"/>
              <a:t>       </a:t>
            </a:r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黄土高原平均海拔较高，地表具有千沟万壑、支离破碎的特点。</a:t>
            </a:r>
            <a:endParaRPr lang="zh-CN" altLang="en-US" sz="1800">
              <a:solidFill>
                <a:srgbClr val="3333FF"/>
              </a:solidFill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22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22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22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22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22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22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2">
            <a:extLst>
              <a:ext uri="{FF2B5EF4-FFF2-40B4-BE49-F238E27FC236}">
                <a16:creationId xmlns:a16="http://schemas.microsoft.com/office/drawing/2014/main" id="{DCEA6F58-C708-47E9-9853-20A79CC99E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3548063"/>
            <a:ext cx="8137525" cy="457200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黑体" panose="02010609060101010101" pitchFamily="49" charset="-122"/>
              </a:rPr>
              <a:t>你知道这些地形区在中国的位置吗，中国地形有何特征？</a:t>
            </a:r>
          </a:p>
        </p:txBody>
      </p:sp>
      <p:pic>
        <p:nvPicPr>
          <p:cNvPr id="8195" name="Picture 3" descr="201171210433709388">
            <a:extLst>
              <a:ext uri="{FF2B5EF4-FFF2-40B4-BE49-F238E27FC236}">
                <a16:creationId xmlns:a16="http://schemas.microsoft.com/office/drawing/2014/main" id="{1980FFAD-DA31-40DA-974D-73385B17F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68"/>
          <a:stretch>
            <a:fillRect/>
          </a:stretch>
        </p:blipFill>
        <p:spPr bwMode="auto">
          <a:xfrm>
            <a:off x="217488" y="692150"/>
            <a:ext cx="4067175" cy="2760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 descr="xhbwork_1074783143">
            <a:extLst>
              <a:ext uri="{FF2B5EF4-FFF2-40B4-BE49-F238E27FC236}">
                <a16:creationId xmlns:a16="http://schemas.microsoft.com/office/drawing/2014/main" id="{F979F754-F7D7-4B23-83FB-A56377EEC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61" b="8786"/>
          <a:stretch>
            <a:fillRect/>
          </a:stretch>
        </p:blipFill>
        <p:spPr bwMode="auto">
          <a:xfrm>
            <a:off x="4789488" y="717550"/>
            <a:ext cx="4103687" cy="278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5" descr="182856_200905131928332BEjP">
            <a:extLst>
              <a:ext uri="{FF2B5EF4-FFF2-40B4-BE49-F238E27FC236}">
                <a16:creationId xmlns:a16="http://schemas.microsoft.com/office/drawing/2014/main" id="{02140597-CE65-4F07-90E9-C2D8EA371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00"/>
          <a:stretch>
            <a:fillRect/>
          </a:stretch>
        </p:blipFill>
        <p:spPr bwMode="auto">
          <a:xfrm>
            <a:off x="2484438" y="4106863"/>
            <a:ext cx="3995737" cy="270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 animBg="1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WordArt 2" descr="白色大理石">
            <a:extLst>
              <a:ext uri="{FF2B5EF4-FFF2-40B4-BE49-F238E27FC236}">
                <a16:creationId xmlns:a16="http://schemas.microsoft.com/office/drawing/2014/main" id="{C1219A70-627E-4823-83DD-A4C497183E32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3200400" y="955675"/>
            <a:ext cx="2743200" cy="45720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ObliqueRight"/>
              <a:lightRig rig="legacyFlat1" dir="r"/>
            </a:scene3d>
            <a:sp3d extrusionH="100000" prstMaterial="legacyMatte">
              <a:extrusionClr>
                <a:srgbClr val="663300"/>
              </a:extrusionClr>
              <a:contourClr>
                <a:srgbClr val="FFCC99"/>
              </a:contourClr>
            </a:sp3d>
          </a:bodyPr>
          <a:lstStyle/>
          <a:p>
            <a:r>
              <a:rPr lang="zh-CN" altLang="en-US" sz="3600">
                <a:ln w="9525">
                  <a:round/>
                  <a:headEnd/>
                  <a:tailEnd/>
                </a:ln>
                <a:blipFill dpi="0" rotWithShape="0">
                  <a:blip r:embed="rId2"/>
                  <a:srcRect/>
                  <a:tile tx="0" ty="0" sx="100000" sy="100000" flip="none" algn="tl"/>
                </a:blipFill>
                <a:latin typeface="宋体" panose="02010600030101010101" pitchFamily="2" charset="-122"/>
              </a:rPr>
              <a:t>山脉纵横交错</a:t>
            </a:r>
          </a:p>
        </p:txBody>
      </p:sp>
      <p:pic>
        <p:nvPicPr>
          <p:cNvPr id="9219" name="Picture 3" descr="图片2">
            <a:extLst>
              <a:ext uri="{FF2B5EF4-FFF2-40B4-BE49-F238E27FC236}">
                <a16:creationId xmlns:a16="http://schemas.microsoft.com/office/drawing/2014/main" id="{EDE3FA03-C584-41BB-9439-1A6AAA947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50" y="1412875"/>
            <a:ext cx="6408738" cy="526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图片2">
            <a:extLst>
              <a:ext uri="{FF2B5EF4-FFF2-40B4-BE49-F238E27FC236}">
                <a16:creationId xmlns:a16="http://schemas.microsoft.com/office/drawing/2014/main" id="{43DCC78D-C6E2-4D50-868E-74C866F7C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75" y="1412875"/>
            <a:ext cx="6408738" cy="526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Text Box 3">
            <a:extLst>
              <a:ext uri="{FF2B5EF4-FFF2-40B4-BE49-F238E27FC236}">
                <a16:creationId xmlns:a16="http://schemas.microsoft.com/office/drawing/2014/main" id="{EA6042D5-1DAA-47CA-B6CE-4E8B29AB3D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0338" y="908050"/>
            <a:ext cx="36004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黑体" panose="02010609060101010101" pitchFamily="49" charset="-122"/>
              </a:rPr>
              <a:t>东西走向的山脉</a:t>
            </a:r>
          </a:p>
        </p:txBody>
      </p:sp>
      <p:sp>
        <p:nvSpPr>
          <p:cNvPr id="10244" name="未知">
            <a:extLst>
              <a:ext uri="{FF2B5EF4-FFF2-40B4-BE49-F238E27FC236}">
                <a16:creationId xmlns:a16="http://schemas.microsoft.com/office/drawing/2014/main" id="{975DE2C9-66E8-40D2-B39B-73FA957CCFD0}"/>
              </a:ext>
            </a:extLst>
          </p:cNvPr>
          <p:cNvSpPr>
            <a:spLocks/>
          </p:cNvSpPr>
          <p:nvPr/>
        </p:nvSpPr>
        <p:spPr bwMode="auto">
          <a:xfrm>
            <a:off x="2771775" y="2781300"/>
            <a:ext cx="2089150" cy="360363"/>
          </a:xfrm>
          <a:custGeom>
            <a:avLst/>
            <a:gdLst>
              <a:gd name="T0" fmla="*/ 0 w 1316"/>
              <a:gd name="T1" fmla="*/ 0 h 227"/>
              <a:gd name="T2" fmla="*/ 681 w 1316"/>
              <a:gd name="T3" fmla="*/ 181 h 227"/>
              <a:gd name="T4" fmla="*/ 953 w 1316"/>
              <a:gd name="T5" fmla="*/ 136 h 227"/>
              <a:gd name="T6" fmla="*/ 1316 w 1316"/>
              <a:gd name="T7" fmla="*/ 227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16" h="227">
                <a:moveTo>
                  <a:pt x="0" y="0"/>
                </a:moveTo>
                <a:cubicBezTo>
                  <a:pt x="261" y="79"/>
                  <a:pt x="522" y="158"/>
                  <a:pt x="681" y="181"/>
                </a:cubicBezTo>
                <a:cubicBezTo>
                  <a:pt x="840" y="204"/>
                  <a:pt x="847" y="128"/>
                  <a:pt x="953" y="136"/>
                </a:cubicBezTo>
                <a:cubicBezTo>
                  <a:pt x="1059" y="144"/>
                  <a:pt x="1187" y="185"/>
                  <a:pt x="1316" y="227"/>
                </a:cubicBezTo>
              </a:path>
            </a:pathLst>
          </a:custGeom>
          <a:noFill/>
          <a:ln w="57150" cmpd="sng">
            <a:solidFill>
              <a:srgbClr val="3333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45" name="未知">
            <a:extLst>
              <a:ext uri="{FF2B5EF4-FFF2-40B4-BE49-F238E27FC236}">
                <a16:creationId xmlns:a16="http://schemas.microsoft.com/office/drawing/2014/main" id="{B164C93F-A976-4873-8107-6EA250544F7B}"/>
              </a:ext>
            </a:extLst>
          </p:cNvPr>
          <p:cNvSpPr>
            <a:spLocks/>
          </p:cNvSpPr>
          <p:nvPr/>
        </p:nvSpPr>
        <p:spPr bwMode="auto">
          <a:xfrm>
            <a:off x="5811838" y="3367088"/>
            <a:ext cx="798512" cy="85725"/>
          </a:xfrm>
          <a:custGeom>
            <a:avLst/>
            <a:gdLst>
              <a:gd name="T0" fmla="*/ 0 w 503"/>
              <a:gd name="T1" fmla="*/ 46 h 54"/>
              <a:gd name="T2" fmla="*/ 247 w 503"/>
              <a:gd name="T3" fmla="*/ 46 h 54"/>
              <a:gd name="T4" fmla="*/ 503 w 503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03" h="54">
                <a:moveTo>
                  <a:pt x="0" y="46"/>
                </a:moveTo>
                <a:cubicBezTo>
                  <a:pt x="41" y="46"/>
                  <a:pt x="163" y="54"/>
                  <a:pt x="247" y="46"/>
                </a:cubicBezTo>
                <a:cubicBezTo>
                  <a:pt x="331" y="38"/>
                  <a:pt x="450" y="10"/>
                  <a:pt x="503" y="0"/>
                </a:cubicBezTo>
              </a:path>
            </a:pathLst>
          </a:custGeom>
          <a:noFill/>
          <a:ln w="57150" cmpd="sng">
            <a:solidFill>
              <a:srgbClr val="3333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46" name="未知">
            <a:extLst>
              <a:ext uri="{FF2B5EF4-FFF2-40B4-BE49-F238E27FC236}">
                <a16:creationId xmlns:a16="http://schemas.microsoft.com/office/drawing/2014/main" id="{DD8235B3-A06B-46EE-A5CC-76242130F3E9}"/>
              </a:ext>
            </a:extLst>
          </p:cNvPr>
          <p:cNvSpPr>
            <a:spLocks/>
          </p:cNvSpPr>
          <p:nvPr/>
        </p:nvSpPr>
        <p:spPr bwMode="auto">
          <a:xfrm>
            <a:off x="3184525" y="3846513"/>
            <a:ext cx="1887538" cy="260350"/>
          </a:xfrm>
          <a:custGeom>
            <a:avLst/>
            <a:gdLst>
              <a:gd name="T0" fmla="*/ 0 w 1189"/>
              <a:gd name="T1" fmla="*/ 0 h 164"/>
              <a:gd name="T2" fmla="*/ 219 w 1189"/>
              <a:gd name="T3" fmla="*/ 64 h 164"/>
              <a:gd name="T4" fmla="*/ 777 w 1189"/>
              <a:gd name="T5" fmla="*/ 55 h 164"/>
              <a:gd name="T6" fmla="*/ 1189 w 1189"/>
              <a:gd name="T7" fmla="*/ 16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89" h="164">
                <a:moveTo>
                  <a:pt x="0" y="0"/>
                </a:moveTo>
                <a:cubicBezTo>
                  <a:pt x="36" y="11"/>
                  <a:pt x="90" y="55"/>
                  <a:pt x="219" y="64"/>
                </a:cubicBezTo>
                <a:cubicBezTo>
                  <a:pt x="348" y="73"/>
                  <a:pt x="615" y="38"/>
                  <a:pt x="777" y="55"/>
                </a:cubicBezTo>
                <a:cubicBezTo>
                  <a:pt x="939" y="72"/>
                  <a:pt x="1103" y="141"/>
                  <a:pt x="1189" y="164"/>
                </a:cubicBezTo>
              </a:path>
            </a:pathLst>
          </a:custGeom>
          <a:noFill/>
          <a:ln w="57150" cmpd="sng">
            <a:solidFill>
              <a:srgbClr val="3333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47" name="未知">
            <a:extLst>
              <a:ext uri="{FF2B5EF4-FFF2-40B4-BE49-F238E27FC236}">
                <a16:creationId xmlns:a16="http://schemas.microsoft.com/office/drawing/2014/main" id="{8BFF0E0A-A0F7-4AD4-8664-395FC9880FF4}"/>
              </a:ext>
            </a:extLst>
          </p:cNvPr>
          <p:cNvSpPr>
            <a:spLocks/>
          </p:cNvSpPr>
          <p:nvPr/>
        </p:nvSpPr>
        <p:spPr bwMode="auto">
          <a:xfrm>
            <a:off x="5767388" y="4340225"/>
            <a:ext cx="566737" cy="49213"/>
          </a:xfrm>
          <a:custGeom>
            <a:avLst/>
            <a:gdLst>
              <a:gd name="T0" fmla="*/ 0 w 357"/>
              <a:gd name="T1" fmla="*/ 0 h 31"/>
              <a:gd name="T2" fmla="*/ 183 w 357"/>
              <a:gd name="T3" fmla="*/ 27 h 31"/>
              <a:gd name="T4" fmla="*/ 357 w 357"/>
              <a:gd name="T5" fmla="*/ 27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57" h="31">
                <a:moveTo>
                  <a:pt x="0" y="0"/>
                </a:moveTo>
                <a:cubicBezTo>
                  <a:pt x="30" y="4"/>
                  <a:pt x="124" y="23"/>
                  <a:pt x="183" y="27"/>
                </a:cubicBezTo>
                <a:cubicBezTo>
                  <a:pt x="242" y="31"/>
                  <a:pt x="321" y="27"/>
                  <a:pt x="357" y="27"/>
                </a:cubicBezTo>
              </a:path>
            </a:pathLst>
          </a:custGeom>
          <a:noFill/>
          <a:ln w="57150" cmpd="sng">
            <a:solidFill>
              <a:srgbClr val="3333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48" name="未知">
            <a:extLst>
              <a:ext uri="{FF2B5EF4-FFF2-40B4-BE49-F238E27FC236}">
                <a16:creationId xmlns:a16="http://schemas.microsoft.com/office/drawing/2014/main" id="{EFAB67BF-78A4-4886-9769-E09AFD61D169}"/>
              </a:ext>
            </a:extLst>
          </p:cNvPr>
          <p:cNvSpPr>
            <a:spLocks/>
          </p:cNvSpPr>
          <p:nvPr/>
        </p:nvSpPr>
        <p:spPr bwMode="auto">
          <a:xfrm>
            <a:off x="6362700" y="5443538"/>
            <a:ext cx="493713" cy="71437"/>
          </a:xfrm>
          <a:custGeom>
            <a:avLst/>
            <a:gdLst>
              <a:gd name="T0" fmla="*/ 0 w 311"/>
              <a:gd name="T1" fmla="*/ 45 h 45"/>
              <a:gd name="T2" fmla="*/ 311 w 311"/>
              <a:gd name="T3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311" h="45">
                <a:moveTo>
                  <a:pt x="0" y="45"/>
                </a:moveTo>
                <a:cubicBezTo>
                  <a:pt x="52" y="38"/>
                  <a:pt x="246" y="9"/>
                  <a:pt x="311" y="0"/>
                </a:cubicBezTo>
              </a:path>
            </a:pathLst>
          </a:custGeom>
          <a:noFill/>
          <a:ln w="57150" cmpd="sng">
            <a:solidFill>
              <a:srgbClr val="3333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49" name="Text Box 9">
            <a:extLst>
              <a:ext uri="{FF2B5EF4-FFF2-40B4-BE49-F238E27FC236}">
                <a16:creationId xmlns:a16="http://schemas.microsoft.com/office/drawing/2014/main" id="{1033378D-28D8-40E5-94AC-3BE1F5A52B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3068638"/>
            <a:ext cx="2160587" cy="457200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天山</a:t>
            </a:r>
            <a:r>
              <a:rPr lang="en-US" altLang="zh-CN">
                <a:solidFill>
                  <a:srgbClr val="3333FF"/>
                </a:solidFill>
                <a:ea typeface="黑体" panose="02010609060101010101" pitchFamily="49" charset="-122"/>
              </a:rPr>
              <a:t>—</a:t>
            </a:r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阴山</a:t>
            </a:r>
          </a:p>
        </p:txBody>
      </p:sp>
      <p:sp>
        <p:nvSpPr>
          <p:cNvPr id="10250" name="Text Box 10">
            <a:extLst>
              <a:ext uri="{FF2B5EF4-FFF2-40B4-BE49-F238E27FC236}">
                <a16:creationId xmlns:a16="http://schemas.microsoft.com/office/drawing/2014/main" id="{9F57EA67-E54D-4447-8817-29280190D8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3716338"/>
            <a:ext cx="2160587" cy="457200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昆仑山</a:t>
            </a:r>
            <a:r>
              <a:rPr lang="en-US" altLang="zh-CN">
                <a:solidFill>
                  <a:srgbClr val="3333FF"/>
                </a:solidFill>
                <a:ea typeface="黑体" panose="02010609060101010101" pitchFamily="49" charset="-122"/>
              </a:rPr>
              <a:t>—</a:t>
            </a:r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秦岭</a:t>
            </a:r>
          </a:p>
        </p:txBody>
      </p:sp>
      <p:sp>
        <p:nvSpPr>
          <p:cNvPr id="10251" name="Text Box 11">
            <a:extLst>
              <a:ext uri="{FF2B5EF4-FFF2-40B4-BE49-F238E27FC236}">
                <a16:creationId xmlns:a16="http://schemas.microsoft.com/office/drawing/2014/main" id="{49BE0A48-CA80-4EF0-AF14-2C756AD145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4365625"/>
            <a:ext cx="2160587" cy="457200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南岭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0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0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9" grpId="0" animBg="1" autoUpdateAnimBg="0"/>
      <p:bldP spid="10250" grpId="0" animBg="1" autoUpdateAnimBg="0"/>
      <p:bldP spid="10251" grpId="0" bldLvl="0" animBg="1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图片2">
            <a:extLst>
              <a:ext uri="{FF2B5EF4-FFF2-40B4-BE49-F238E27FC236}">
                <a16:creationId xmlns:a16="http://schemas.microsoft.com/office/drawing/2014/main" id="{FA13D4BC-C462-4853-98D8-DA404C2CF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75" y="1412875"/>
            <a:ext cx="6408738" cy="526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7" name="Text Box 3">
            <a:extLst>
              <a:ext uri="{FF2B5EF4-FFF2-40B4-BE49-F238E27FC236}">
                <a16:creationId xmlns:a16="http://schemas.microsoft.com/office/drawing/2014/main" id="{3782E398-73A2-4141-A749-E654749A2A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0338" y="908050"/>
            <a:ext cx="36004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黑体" panose="02010609060101010101" pitchFamily="49" charset="-122"/>
              </a:rPr>
              <a:t>东北</a:t>
            </a:r>
            <a:r>
              <a:rPr lang="en-US" altLang="zh-CN">
                <a:ea typeface="黑体" panose="02010609060101010101" pitchFamily="49" charset="-122"/>
              </a:rPr>
              <a:t>——</a:t>
            </a:r>
            <a:r>
              <a:rPr lang="zh-CN" altLang="en-US">
                <a:ea typeface="黑体" panose="02010609060101010101" pitchFamily="49" charset="-122"/>
              </a:rPr>
              <a:t>西南走向的山脉</a:t>
            </a:r>
          </a:p>
        </p:txBody>
      </p:sp>
      <p:sp>
        <p:nvSpPr>
          <p:cNvPr id="11268" name="未知">
            <a:extLst>
              <a:ext uri="{FF2B5EF4-FFF2-40B4-BE49-F238E27FC236}">
                <a16:creationId xmlns:a16="http://schemas.microsoft.com/office/drawing/2014/main" id="{BCED988B-B3E0-4D7B-B690-225F99FF6AB1}"/>
              </a:ext>
            </a:extLst>
          </p:cNvPr>
          <p:cNvSpPr>
            <a:spLocks/>
          </p:cNvSpPr>
          <p:nvPr/>
        </p:nvSpPr>
        <p:spPr bwMode="auto">
          <a:xfrm>
            <a:off x="6894513" y="1973263"/>
            <a:ext cx="333375" cy="1103312"/>
          </a:xfrm>
          <a:custGeom>
            <a:avLst/>
            <a:gdLst>
              <a:gd name="T0" fmla="*/ 0 w 210"/>
              <a:gd name="T1" fmla="*/ 695 h 695"/>
              <a:gd name="T2" fmla="*/ 110 w 210"/>
              <a:gd name="T3" fmla="*/ 476 h 695"/>
              <a:gd name="T4" fmla="*/ 174 w 210"/>
              <a:gd name="T5" fmla="*/ 256 h 695"/>
              <a:gd name="T6" fmla="*/ 210 w 210"/>
              <a:gd name="T7" fmla="*/ 0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" h="695">
                <a:moveTo>
                  <a:pt x="0" y="695"/>
                </a:moveTo>
                <a:cubicBezTo>
                  <a:pt x="20" y="657"/>
                  <a:pt x="81" y="549"/>
                  <a:pt x="110" y="476"/>
                </a:cubicBezTo>
                <a:cubicBezTo>
                  <a:pt x="139" y="403"/>
                  <a:pt x="157" y="335"/>
                  <a:pt x="174" y="256"/>
                </a:cubicBezTo>
                <a:cubicBezTo>
                  <a:pt x="191" y="177"/>
                  <a:pt x="203" y="53"/>
                  <a:pt x="210" y="0"/>
                </a:cubicBezTo>
              </a:path>
            </a:pathLst>
          </a:custGeom>
          <a:noFill/>
          <a:ln w="5715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69" name="未知">
            <a:extLst>
              <a:ext uri="{FF2B5EF4-FFF2-40B4-BE49-F238E27FC236}">
                <a16:creationId xmlns:a16="http://schemas.microsoft.com/office/drawing/2014/main" id="{1DEA058F-510E-41C5-99DF-CC635DD5D707}"/>
              </a:ext>
            </a:extLst>
          </p:cNvPr>
          <p:cNvSpPr>
            <a:spLocks/>
          </p:cNvSpPr>
          <p:nvPr/>
        </p:nvSpPr>
        <p:spPr bwMode="auto">
          <a:xfrm>
            <a:off x="6618288" y="3598863"/>
            <a:ext cx="73025" cy="538162"/>
          </a:xfrm>
          <a:custGeom>
            <a:avLst/>
            <a:gdLst>
              <a:gd name="T0" fmla="*/ 0 w 46"/>
              <a:gd name="T1" fmla="*/ 339 h 339"/>
              <a:gd name="T2" fmla="*/ 18 w 46"/>
              <a:gd name="T3" fmla="*/ 147 h 339"/>
              <a:gd name="T4" fmla="*/ 46 w 46"/>
              <a:gd name="T5" fmla="*/ 0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6" h="339">
                <a:moveTo>
                  <a:pt x="0" y="339"/>
                </a:moveTo>
                <a:cubicBezTo>
                  <a:pt x="3" y="307"/>
                  <a:pt x="10" y="203"/>
                  <a:pt x="18" y="147"/>
                </a:cubicBezTo>
                <a:cubicBezTo>
                  <a:pt x="26" y="91"/>
                  <a:pt x="40" y="31"/>
                  <a:pt x="46" y="0"/>
                </a:cubicBezTo>
              </a:path>
            </a:pathLst>
          </a:custGeom>
          <a:noFill/>
          <a:ln w="5715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0" name="未知">
            <a:extLst>
              <a:ext uri="{FF2B5EF4-FFF2-40B4-BE49-F238E27FC236}">
                <a16:creationId xmlns:a16="http://schemas.microsoft.com/office/drawing/2014/main" id="{38EDC625-D29F-4DB2-809F-A4ECEDDC5C4B}"/>
              </a:ext>
            </a:extLst>
          </p:cNvPr>
          <p:cNvSpPr>
            <a:spLocks/>
          </p:cNvSpPr>
          <p:nvPr/>
        </p:nvSpPr>
        <p:spPr bwMode="auto">
          <a:xfrm>
            <a:off x="7475538" y="2700338"/>
            <a:ext cx="508000" cy="695325"/>
          </a:xfrm>
          <a:custGeom>
            <a:avLst/>
            <a:gdLst>
              <a:gd name="T0" fmla="*/ 0 w 320"/>
              <a:gd name="T1" fmla="*/ 438 h 438"/>
              <a:gd name="T2" fmla="*/ 91 w 320"/>
              <a:gd name="T3" fmla="*/ 292 h 438"/>
              <a:gd name="T4" fmla="*/ 182 w 320"/>
              <a:gd name="T5" fmla="*/ 192 h 438"/>
              <a:gd name="T6" fmla="*/ 320 w 320"/>
              <a:gd name="T7" fmla="*/ 0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0" h="438">
                <a:moveTo>
                  <a:pt x="0" y="438"/>
                </a:moveTo>
                <a:cubicBezTo>
                  <a:pt x="17" y="414"/>
                  <a:pt x="61" y="333"/>
                  <a:pt x="91" y="292"/>
                </a:cubicBezTo>
                <a:cubicBezTo>
                  <a:pt x="121" y="251"/>
                  <a:pt x="144" y="241"/>
                  <a:pt x="182" y="192"/>
                </a:cubicBezTo>
                <a:cubicBezTo>
                  <a:pt x="220" y="143"/>
                  <a:pt x="291" y="40"/>
                  <a:pt x="320" y="0"/>
                </a:cubicBezTo>
              </a:path>
            </a:pathLst>
          </a:custGeom>
          <a:noFill/>
          <a:ln w="5715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1" name="未知">
            <a:extLst>
              <a:ext uri="{FF2B5EF4-FFF2-40B4-BE49-F238E27FC236}">
                <a16:creationId xmlns:a16="http://schemas.microsoft.com/office/drawing/2014/main" id="{54E68CF9-BB55-45AA-B224-9A306330C616}"/>
              </a:ext>
            </a:extLst>
          </p:cNvPr>
          <p:cNvSpPr>
            <a:spLocks/>
          </p:cNvSpPr>
          <p:nvPr/>
        </p:nvSpPr>
        <p:spPr bwMode="auto">
          <a:xfrm>
            <a:off x="6967538" y="4935538"/>
            <a:ext cx="333375" cy="492125"/>
          </a:xfrm>
          <a:custGeom>
            <a:avLst/>
            <a:gdLst>
              <a:gd name="T0" fmla="*/ 0 w 210"/>
              <a:gd name="T1" fmla="*/ 310 h 310"/>
              <a:gd name="T2" fmla="*/ 64 w 210"/>
              <a:gd name="T3" fmla="*/ 164 h 310"/>
              <a:gd name="T4" fmla="*/ 210 w 210"/>
              <a:gd name="T5" fmla="*/ 0 h 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0" h="310">
                <a:moveTo>
                  <a:pt x="0" y="310"/>
                </a:moveTo>
                <a:cubicBezTo>
                  <a:pt x="11" y="286"/>
                  <a:pt x="29" y="216"/>
                  <a:pt x="64" y="164"/>
                </a:cubicBezTo>
                <a:cubicBezTo>
                  <a:pt x="99" y="112"/>
                  <a:pt x="180" y="34"/>
                  <a:pt x="210" y="0"/>
                </a:cubicBezTo>
              </a:path>
            </a:pathLst>
          </a:custGeom>
          <a:noFill/>
          <a:ln w="5715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2" name="未知">
            <a:extLst>
              <a:ext uri="{FF2B5EF4-FFF2-40B4-BE49-F238E27FC236}">
                <a16:creationId xmlns:a16="http://schemas.microsoft.com/office/drawing/2014/main" id="{7E9E800B-2E64-495C-822F-9F20292438F8}"/>
              </a:ext>
            </a:extLst>
          </p:cNvPr>
          <p:cNvSpPr>
            <a:spLocks/>
          </p:cNvSpPr>
          <p:nvPr/>
        </p:nvSpPr>
        <p:spPr bwMode="auto">
          <a:xfrm>
            <a:off x="7561263" y="5283200"/>
            <a:ext cx="101600" cy="406400"/>
          </a:xfrm>
          <a:custGeom>
            <a:avLst/>
            <a:gdLst>
              <a:gd name="T0" fmla="*/ 0 w 64"/>
              <a:gd name="T1" fmla="*/ 256 h 256"/>
              <a:gd name="T2" fmla="*/ 64 w 64"/>
              <a:gd name="T3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4" h="256">
                <a:moveTo>
                  <a:pt x="0" y="256"/>
                </a:moveTo>
                <a:cubicBezTo>
                  <a:pt x="11" y="213"/>
                  <a:pt x="51" y="53"/>
                  <a:pt x="64" y="0"/>
                </a:cubicBezTo>
              </a:path>
            </a:pathLst>
          </a:custGeom>
          <a:noFill/>
          <a:ln w="5715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3" name="Text Box 9">
            <a:extLst>
              <a:ext uri="{FF2B5EF4-FFF2-40B4-BE49-F238E27FC236}">
                <a16:creationId xmlns:a16="http://schemas.microsoft.com/office/drawing/2014/main" id="{1BF43388-C667-4E8E-93AB-C1418858ED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2205038"/>
            <a:ext cx="2160588" cy="1552575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大兴安岭</a:t>
            </a:r>
          </a:p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太行山</a:t>
            </a:r>
          </a:p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巫山</a:t>
            </a:r>
          </a:p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雪峰山</a:t>
            </a:r>
          </a:p>
        </p:txBody>
      </p:sp>
      <p:sp>
        <p:nvSpPr>
          <p:cNvPr id="11274" name="Text Box 10">
            <a:extLst>
              <a:ext uri="{FF2B5EF4-FFF2-40B4-BE49-F238E27FC236}">
                <a16:creationId xmlns:a16="http://schemas.microsoft.com/office/drawing/2014/main" id="{2EAC3386-25DA-4277-9245-9436FF4C50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3975100"/>
            <a:ext cx="2160588" cy="822325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长白山</a:t>
            </a:r>
          </a:p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武夷山</a:t>
            </a:r>
          </a:p>
        </p:txBody>
      </p:sp>
      <p:sp>
        <p:nvSpPr>
          <p:cNvPr id="11275" name="Text Box 11">
            <a:extLst>
              <a:ext uri="{FF2B5EF4-FFF2-40B4-BE49-F238E27FC236}">
                <a16:creationId xmlns:a16="http://schemas.microsoft.com/office/drawing/2014/main" id="{D53346DC-9E3B-4F1B-9B9F-5681A10CC8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5060950"/>
            <a:ext cx="2160588" cy="457200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台湾山脉</a:t>
            </a:r>
          </a:p>
        </p:txBody>
      </p:sp>
      <p:sp>
        <p:nvSpPr>
          <p:cNvPr id="11276" name="未知">
            <a:extLst>
              <a:ext uri="{FF2B5EF4-FFF2-40B4-BE49-F238E27FC236}">
                <a16:creationId xmlns:a16="http://schemas.microsoft.com/office/drawing/2014/main" id="{CC779C5F-E9D8-4BEB-ACE0-1ECB83CF2E89}"/>
              </a:ext>
            </a:extLst>
          </p:cNvPr>
          <p:cNvSpPr>
            <a:spLocks/>
          </p:cNvSpPr>
          <p:nvPr/>
        </p:nvSpPr>
        <p:spPr bwMode="auto">
          <a:xfrm>
            <a:off x="6240463" y="4659313"/>
            <a:ext cx="101600" cy="174625"/>
          </a:xfrm>
          <a:custGeom>
            <a:avLst/>
            <a:gdLst>
              <a:gd name="T0" fmla="*/ 0 w 64"/>
              <a:gd name="T1" fmla="*/ 110 h 110"/>
              <a:gd name="T2" fmla="*/ 64 w 64"/>
              <a:gd name="T3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4" h="110">
                <a:moveTo>
                  <a:pt x="0" y="110"/>
                </a:moveTo>
                <a:cubicBezTo>
                  <a:pt x="11" y="92"/>
                  <a:pt x="51" y="23"/>
                  <a:pt x="64" y="0"/>
                </a:cubicBezTo>
              </a:path>
            </a:pathLst>
          </a:custGeom>
          <a:noFill/>
          <a:ln w="5715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7" name="未知">
            <a:extLst>
              <a:ext uri="{FF2B5EF4-FFF2-40B4-BE49-F238E27FC236}">
                <a16:creationId xmlns:a16="http://schemas.microsoft.com/office/drawing/2014/main" id="{7F60EB58-6964-4356-BE4B-9B7E3EF37212}"/>
              </a:ext>
            </a:extLst>
          </p:cNvPr>
          <p:cNvSpPr>
            <a:spLocks/>
          </p:cNvSpPr>
          <p:nvPr/>
        </p:nvSpPr>
        <p:spPr bwMode="auto">
          <a:xfrm>
            <a:off x="6327775" y="5037138"/>
            <a:ext cx="146050" cy="319087"/>
          </a:xfrm>
          <a:custGeom>
            <a:avLst/>
            <a:gdLst>
              <a:gd name="T0" fmla="*/ 0 w 92"/>
              <a:gd name="T1" fmla="*/ 201 h 201"/>
              <a:gd name="T2" fmla="*/ 92 w 92"/>
              <a:gd name="T3" fmla="*/ 0 h 20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2" h="201">
                <a:moveTo>
                  <a:pt x="0" y="201"/>
                </a:moveTo>
                <a:cubicBezTo>
                  <a:pt x="15" y="168"/>
                  <a:pt x="73" y="42"/>
                  <a:pt x="92" y="0"/>
                </a:cubicBezTo>
              </a:path>
            </a:pathLst>
          </a:custGeom>
          <a:noFill/>
          <a:ln w="5715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1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1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1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1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3" grpId="0" animBg="1" autoUpdateAnimBg="0"/>
      <p:bldP spid="11274" grpId="0" bldLvl="0" animBg="1" autoUpdateAnimBg="0"/>
      <p:bldP spid="11275" grpId="0" bldLvl="0" animBg="1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图片2">
            <a:extLst>
              <a:ext uri="{FF2B5EF4-FFF2-40B4-BE49-F238E27FC236}">
                <a16:creationId xmlns:a16="http://schemas.microsoft.com/office/drawing/2014/main" id="{8A5C1F19-F4C6-48D9-87BF-973358E7A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75" y="1412875"/>
            <a:ext cx="6408738" cy="526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1" name="Text Box 3">
            <a:extLst>
              <a:ext uri="{FF2B5EF4-FFF2-40B4-BE49-F238E27FC236}">
                <a16:creationId xmlns:a16="http://schemas.microsoft.com/office/drawing/2014/main" id="{73D211A8-A12F-4AF1-9138-A7C30A7196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9250" y="908050"/>
            <a:ext cx="58324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黑体" panose="02010609060101010101" pitchFamily="49" charset="-122"/>
              </a:rPr>
              <a:t>南北走向、西北</a:t>
            </a:r>
            <a:r>
              <a:rPr lang="en-US" altLang="zh-CN">
                <a:ea typeface="黑体" panose="02010609060101010101" pitchFamily="49" charset="-122"/>
              </a:rPr>
              <a:t>—</a:t>
            </a:r>
            <a:r>
              <a:rPr lang="zh-CN" altLang="en-US">
                <a:ea typeface="黑体" panose="02010609060101010101" pitchFamily="49" charset="-122"/>
              </a:rPr>
              <a:t>东南走向、弧形山脉</a:t>
            </a:r>
          </a:p>
        </p:txBody>
      </p:sp>
      <p:sp>
        <p:nvSpPr>
          <p:cNvPr id="12292" name="未知">
            <a:extLst>
              <a:ext uri="{FF2B5EF4-FFF2-40B4-BE49-F238E27FC236}">
                <a16:creationId xmlns:a16="http://schemas.microsoft.com/office/drawing/2014/main" id="{A79CDACB-4B20-4B4F-85DB-5CF193CEE684}"/>
              </a:ext>
            </a:extLst>
          </p:cNvPr>
          <p:cNvSpPr>
            <a:spLocks/>
          </p:cNvSpPr>
          <p:nvPr/>
        </p:nvSpPr>
        <p:spPr bwMode="auto">
          <a:xfrm>
            <a:off x="5748338" y="3573463"/>
            <a:ext cx="93662" cy="403225"/>
          </a:xfrm>
          <a:custGeom>
            <a:avLst/>
            <a:gdLst>
              <a:gd name="T0" fmla="*/ 0 w 59"/>
              <a:gd name="T1" fmla="*/ 254 h 254"/>
              <a:gd name="T2" fmla="*/ 59 w 59"/>
              <a:gd name="T3" fmla="*/ 0 h 25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59" h="254">
                <a:moveTo>
                  <a:pt x="0" y="254"/>
                </a:moveTo>
                <a:cubicBezTo>
                  <a:pt x="10" y="212"/>
                  <a:pt x="47" y="53"/>
                  <a:pt x="59" y="0"/>
                </a:cubicBezTo>
              </a:path>
            </a:pathLst>
          </a:custGeom>
          <a:noFill/>
          <a:ln w="57150" cmpd="sng">
            <a:solidFill>
              <a:srgbClr val="FF66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3" name="未知">
            <a:extLst>
              <a:ext uri="{FF2B5EF4-FFF2-40B4-BE49-F238E27FC236}">
                <a16:creationId xmlns:a16="http://schemas.microsoft.com/office/drawing/2014/main" id="{A99AEA6C-A798-4725-80B1-649D0AC4FE21}"/>
              </a:ext>
            </a:extLst>
          </p:cNvPr>
          <p:cNvSpPr>
            <a:spLocks/>
          </p:cNvSpPr>
          <p:nvPr/>
        </p:nvSpPr>
        <p:spPr bwMode="auto">
          <a:xfrm>
            <a:off x="4329113" y="2205038"/>
            <a:ext cx="460375" cy="509587"/>
          </a:xfrm>
          <a:custGeom>
            <a:avLst/>
            <a:gdLst>
              <a:gd name="T0" fmla="*/ 290 w 290"/>
              <a:gd name="T1" fmla="*/ 321 h 321"/>
              <a:gd name="T2" fmla="*/ 71 w 290"/>
              <a:gd name="T3" fmla="*/ 165 h 321"/>
              <a:gd name="T4" fmla="*/ 0 w 290"/>
              <a:gd name="T5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0" h="321">
                <a:moveTo>
                  <a:pt x="290" y="321"/>
                </a:moveTo>
                <a:cubicBezTo>
                  <a:pt x="257" y="295"/>
                  <a:pt x="119" y="218"/>
                  <a:pt x="71" y="165"/>
                </a:cubicBezTo>
                <a:cubicBezTo>
                  <a:pt x="23" y="112"/>
                  <a:pt x="15" y="34"/>
                  <a:pt x="0" y="0"/>
                </a:cubicBezTo>
              </a:path>
            </a:pathLst>
          </a:custGeom>
          <a:noFill/>
          <a:ln w="57150" cmpd="sng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4" name="未知">
            <a:extLst>
              <a:ext uri="{FF2B5EF4-FFF2-40B4-BE49-F238E27FC236}">
                <a16:creationId xmlns:a16="http://schemas.microsoft.com/office/drawing/2014/main" id="{874B85A9-9498-46D7-AE31-40ED5D5DCD5E}"/>
              </a:ext>
            </a:extLst>
          </p:cNvPr>
          <p:cNvSpPr>
            <a:spLocks/>
          </p:cNvSpPr>
          <p:nvPr/>
        </p:nvSpPr>
        <p:spPr bwMode="auto">
          <a:xfrm>
            <a:off x="2801938" y="4076700"/>
            <a:ext cx="1857375" cy="1001713"/>
          </a:xfrm>
          <a:custGeom>
            <a:avLst/>
            <a:gdLst>
              <a:gd name="T0" fmla="*/ 1170 w 1170"/>
              <a:gd name="T1" fmla="*/ 541 h 631"/>
              <a:gd name="T2" fmla="*/ 640 w 1170"/>
              <a:gd name="T3" fmla="*/ 541 h 631"/>
              <a:gd name="T4" fmla="*/ 0 w 1170"/>
              <a:gd name="T5" fmla="*/ 0 h 6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70" h="631">
                <a:moveTo>
                  <a:pt x="1170" y="541"/>
                </a:moveTo>
                <a:cubicBezTo>
                  <a:pt x="1082" y="541"/>
                  <a:pt x="835" y="631"/>
                  <a:pt x="640" y="541"/>
                </a:cubicBezTo>
                <a:cubicBezTo>
                  <a:pt x="445" y="451"/>
                  <a:pt x="133" y="113"/>
                  <a:pt x="0" y="0"/>
                </a:cubicBezTo>
              </a:path>
            </a:pathLst>
          </a:custGeom>
          <a:noFill/>
          <a:ln w="57150" cmpd="sng">
            <a:solidFill>
              <a:srgbClr val="99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Text Box 7">
            <a:extLst>
              <a:ext uri="{FF2B5EF4-FFF2-40B4-BE49-F238E27FC236}">
                <a16:creationId xmlns:a16="http://schemas.microsoft.com/office/drawing/2014/main" id="{488C60DB-0250-4073-9414-ABDC9713E7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2205038"/>
            <a:ext cx="2160588" cy="1187450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贺兰山</a:t>
            </a:r>
          </a:p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六盘山</a:t>
            </a:r>
          </a:p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横断山</a:t>
            </a:r>
          </a:p>
        </p:txBody>
      </p:sp>
      <p:sp>
        <p:nvSpPr>
          <p:cNvPr id="12296" name="Text Box 8">
            <a:extLst>
              <a:ext uri="{FF2B5EF4-FFF2-40B4-BE49-F238E27FC236}">
                <a16:creationId xmlns:a16="http://schemas.microsoft.com/office/drawing/2014/main" id="{0063627C-8579-4ECC-98AF-57FD382EA2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3932238"/>
            <a:ext cx="2160588" cy="822325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阿尔泰山</a:t>
            </a:r>
          </a:p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祁连山</a:t>
            </a:r>
          </a:p>
        </p:txBody>
      </p:sp>
      <p:sp>
        <p:nvSpPr>
          <p:cNvPr id="12297" name="Text Box 9">
            <a:extLst>
              <a:ext uri="{FF2B5EF4-FFF2-40B4-BE49-F238E27FC236}">
                <a16:creationId xmlns:a16="http://schemas.microsoft.com/office/drawing/2014/main" id="{93D0B369-0C1A-4783-9B07-EDD5A46ADC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5084763"/>
            <a:ext cx="2160588" cy="457200"/>
          </a:xfrm>
          <a:prstGeom prst="rect">
            <a:avLst/>
          </a:prstGeom>
          <a:solidFill>
            <a:srgbClr val="FF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3333FF"/>
                </a:solidFill>
                <a:ea typeface="黑体" panose="02010609060101010101" pitchFamily="49" charset="-122"/>
              </a:rPr>
              <a:t>喜马拉雅山脉</a:t>
            </a:r>
          </a:p>
        </p:txBody>
      </p:sp>
      <p:sp>
        <p:nvSpPr>
          <p:cNvPr id="12298" name="未知">
            <a:extLst>
              <a:ext uri="{FF2B5EF4-FFF2-40B4-BE49-F238E27FC236}">
                <a16:creationId xmlns:a16="http://schemas.microsoft.com/office/drawing/2014/main" id="{7629E54A-9C05-4F2F-BB0E-EE76C34FC4B3}"/>
              </a:ext>
            </a:extLst>
          </p:cNvPr>
          <p:cNvSpPr>
            <a:spLocks/>
          </p:cNvSpPr>
          <p:nvPr/>
        </p:nvSpPr>
        <p:spPr bwMode="auto">
          <a:xfrm>
            <a:off x="5108575" y="4716463"/>
            <a:ext cx="30163" cy="871537"/>
          </a:xfrm>
          <a:custGeom>
            <a:avLst/>
            <a:gdLst>
              <a:gd name="T0" fmla="*/ 0 w 19"/>
              <a:gd name="T1" fmla="*/ 549 h 549"/>
              <a:gd name="T2" fmla="*/ 19 w 19"/>
              <a:gd name="T3" fmla="*/ 348 h 549"/>
              <a:gd name="T4" fmla="*/ 0 w 19"/>
              <a:gd name="T5" fmla="*/ 0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" h="549">
                <a:moveTo>
                  <a:pt x="0" y="549"/>
                </a:moveTo>
                <a:cubicBezTo>
                  <a:pt x="2" y="516"/>
                  <a:pt x="19" y="439"/>
                  <a:pt x="19" y="348"/>
                </a:cubicBezTo>
                <a:cubicBezTo>
                  <a:pt x="19" y="257"/>
                  <a:pt x="4" y="72"/>
                  <a:pt x="0" y="0"/>
                </a:cubicBezTo>
              </a:path>
            </a:pathLst>
          </a:custGeom>
          <a:noFill/>
          <a:ln w="57150" cmpd="sng">
            <a:solidFill>
              <a:srgbClr val="FF66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9" name="未知">
            <a:extLst>
              <a:ext uri="{FF2B5EF4-FFF2-40B4-BE49-F238E27FC236}">
                <a16:creationId xmlns:a16="http://schemas.microsoft.com/office/drawing/2014/main" id="{FE21C5D3-9DF3-4E7B-AB24-6E57BD632929}"/>
              </a:ext>
            </a:extLst>
          </p:cNvPr>
          <p:cNvSpPr>
            <a:spLocks/>
          </p:cNvSpPr>
          <p:nvPr/>
        </p:nvSpPr>
        <p:spPr bwMode="auto">
          <a:xfrm>
            <a:off x="5834063" y="4005263"/>
            <a:ext cx="87312" cy="276225"/>
          </a:xfrm>
          <a:custGeom>
            <a:avLst/>
            <a:gdLst>
              <a:gd name="T0" fmla="*/ 55 w 55"/>
              <a:gd name="T1" fmla="*/ 174 h 174"/>
              <a:gd name="T2" fmla="*/ 0 w 55"/>
              <a:gd name="T3" fmla="*/ 0 h 1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55" h="174">
                <a:moveTo>
                  <a:pt x="55" y="174"/>
                </a:moveTo>
                <a:cubicBezTo>
                  <a:pt x="46" y="145"/>
                  <a:pt x="11" y="36"/>
                  <a:pt x="0" y="0"/>
                </a:cubicBezTo>
              </a:path>
            </a:pathLst>
          </a:custGeom>
          <a:noFill/>
          <a:ln w="57150" cmpd="sng">
            <a:solidFill>
              <a:srgbClr val="FF66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00" name="未知">
            <a:extLst>
              <a:ext uri="{FF2B5EF4-FFF2-40B4-BE49-F238E27FC236}">
                <a16:creationId xmlns:a16="http://schemas.microsoft.com/office/drawing/2014/main" id="{2E7A2446-83FE-443A-B394-66E172F0EE9F}"/>
              </a:ext>
            </a:extLst>
          </p:cNvPr>
          <p:cNvSpPr>
            <a:spLocks/>
          </p:cNvSpPr>
          <p:nvPr/>
        </p:nvSpPr>
        <p:spPr bwMode="auto">
          <a:xfrm>
            <a:off x="4978400" y="3598863"/>
            <a:ext cx="601663" cy="334962"/>
          </a:xfrm>
          <a:custGeom>
            <a:avLst/>
            <a:gdLst>
              <a:gd name="T0" fmla="*/ 379 w 379"/>
              <a:gd name="T1" fmla="*/ 211 h 211"/>
              <a:gd name="T2" fmla="*/ 160 w 379"/>
              <a:gd name="T3" fmla="*/ 55 h 211"/>
              <a:gd name="T4" fmla="*/ 0 w 379"/>
              <a:gd name="T5" fmla="*/ 0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9" h="211">
                <a:moveTo>
                  <a:pt x="379" y="211"/>
                </a:moveTo>
                <a:cubicBezTo>
                  <a:pt x="346" y="185"/>
                  <a:pt x="223" y="90"/>
                  <a:pt x="160" y="55"/>
                </a:cubicBezTo>
                <a:cubicBezTo>
                  <a:pt x="97" y="20"/>
                  <a:pt x="33" y="11"/>
                  <a:pt x="0" y="0"/>
                </a:cubicBezTo>
              </a:path>
            </a:pathLst>
          </a:custGeom>
          <a:noFill/>
          <a:ln w="57150" cmpd="sng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2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2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2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5" grpId="0" animBg="1" autoUpdateAnimBg="0"/>
      <p:bldP spid="12296" grpId="0" animBg="1" autoUpdateAnimBg="0"/>
      <p:bldP spid="12297" grpId="0" animBg="1" autoUpdateAnimBg="0"/>
    </p:bldLst>
  </p:timing>
</p:sld>
</file>

<file path=ppt/theme/theme1.xml><?xml version="1.0" encoding="utf-8"?>
<a:theme xmlns:a="http://schemas.openxmlformats.org/drawingml/2006/main" name="丝状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丝状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</TotalTime>
  <Words>2178</Words>
  <Application>Microsoft Office PowerPoint</Application>
  <PresentationFormat>全屏显示(4:3)</PresentationFormat>
  <Paragraphs>237</Paragraphs>
  <Slides>47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0" baseType="lpstr">
      <vt:lpstr>等线</vt:lpstr>
      <vt:lpstr>仿宋_GB2312</vt:lpstr>
      <vt:lpstr>黑体</vt:lpstr>
      <vt:lpstr>楷体_GB2312</vt:lpstr>
      <vt:lpstr>隶书</vt:lpstr>
      <vt:lpstr>宋体</vt:lpstr>
      <vt:lpstr>微软雅黑</vt:lpstr>
      <vt:lpstr>幼圆</vt:lpstr>
      <vt:lpstr>Arial</vt:lpstr>
      <vt:lpstr>Century Gothic</vt:lpstr>
      <vt:lpstr>Times New Roman</vt:lpstr>
      <vt:lpstr>Wingdings 3</vt:lpstr>
      <vt:lpstr>丝状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开心</dc:creator>
  <cp:lastModifiedBy>郭 会玲</cp:lastModifiedBy>
  <cp:revision>4</cp:revision>
  <dcterms:modified xsi:type="dcterms:W3CDTF">2019-09-15T11:50:40Z</dcterms:modified>
</cp:coreProperties>
</file>